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42" r:id="rId1"/>
    <p:sldMasterId id="2147484428" r:id="rId2"/>
    <p:sldMasterId id="2147483842" r:id="rId3"/>
    <p:sldMasterId id="2147485411" r:id="rId4"/>
    <p:sldMasterId id="2147485424" r:id="rId5"/>
    <p:sldMasterId id="2147485436" r:id="rId6"/>
    <p:sldMasterId id="2147485448" r:id="rId7"/>
    <p:sldMasterId id="2147485460" r:id="rId8"/>
    <p:sldMasterId id="2147485474" r:id="rId9"/>
    <p:sldMasterId id="2147485487" r:id="rId10"/>
    <p:sldMasterId id="2147485785" r:id="rId11"/>
  </p:sldMasterIdLst>
  <p:notesMasterIdLst>
    <p:notesMasterId r:id="rId32"/>
  </p:notesMasterIdLst>
  <p:handoutMasterIdLst>
    <p:handoutMasterId r:id="rId33"/>
  </p:handoutMasterIdLst>
  <p:sldIdLst>
    <p:sldId id="419" r:id="rId12"/>
    <p:sldId id="408" r:id="rId13"/>
    <p:sldId id="461" r:id="rId14"/>
    <p:sldId id="443" r:id="rId15"/>
    <p:sldId id="444" r:id="rId16"/>
    <p:sldId id="447" r:id="rId17"/>
    <p:sldId id="448" r:id="rId18"/>
    <p:sldId id="462" r:id="rId19"/>
    <p:sldId id="463" r:id="rId20"/>
    <p:sldId id="453" r:id="rId21"/>
    <p:sldId id="464" r:id="rId22"/>
    <p:sldId id="452" r:id="rId23"/>
    <p:sldId id="456" r:id="rId24"/>
    <p:sldId id="457" r:id="rId25"/>
    <p:sldId id="445" r:id="rId26"/>
    <p:sldId id="446" r:id="rId27"/>
    <p:sldId id="454" r:id="rId28"/>
    <p:sldId id="455" r:id="rId29"/>
    <p:sldId id="449" r:id="rId30"/>
    <p:sldId id="433" r:id="rId31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341"/>
    <a:srgbClr val="336600"/>
    <a:srgbClr val="006600"/>
    <a:srgbClr val="333300"/>
    <a:srgbClr val="003300"/>
    <a:srgbClr val="C7FBA3"/>
    <a:srgbClr val="003399"/>
    <a:srgbClr val="98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954" autoAdjust="0"/>
  </p:normalViewPr>
  <p:slideViewPr>
    <p:cSldViewPr>
      <p:cViewPr varScale="1">
        <p:scale>
          <a:sx n="119" d="100"/>
          <a:sy n="119" d="100"/>
        </p:scale>
        <p:origin x="20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152"/>
    </p:cViewPr>
  </p:sorterViewPr>
  <p:notesViewPr>
    <p:cSldViewPr>
      <p:cViewPr varScale="1">
        <p:scale>
          <a:sx n="82" d="100"/>
          <a:sy n="82" d="100"/>
        </p:scale>
        <p:origin x="33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F961C56A-8DA1-4E4D-999B-411E9DBF9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0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54E3531E-B033-4FFE-9758-C1C7131BD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07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7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7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7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1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3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0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9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2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5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531E-B033-4FFE-9758-C1C7131BD1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3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B197-747B-4CA7-BA50-CC598D89B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226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5F32-08A9-4986-92C8-179728A4E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88764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3807-40DB-4B38-AED4-D454D6153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66673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9520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7377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5C00B-E075-49B0-879D-900DE626DE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6338-3A65-4028-8FDB-102E6A91DC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CC13A-022E-4CFC-AF90-2DC306C0B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FD257-2F0B-4299-A55B-1F0A18A33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733-7DC6-43AC-9580-B978C3497F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533A4-904F-427E-A9E6-34EC1909E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3F63-0C3F-774E-A515-A095066D75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705CF-EDA1-4C47-BDEB-49B5CCD217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08E82-AE60-4BFD-ADB4-B62DB8582B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7224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16678-C079-48CC-A193-012840E59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B6A6-A1F6-4FA3-8235-416011A94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7EE9-40F4-4193-8429-972A23141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5323"/>
      </p:ext>
    </p:extLst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7E38-23E0-415D-A619-CE66634E6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1976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F5BA-0BE8-454F-A6DF-35E0E0887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255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1DFA-E414-4707-B6C0-D88EFB976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9657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84C8-F2A0-46BD-8E61-1F85A7058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977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042E-4D31-4D83-85D0-40735A81B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2440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FFA-3159-4D03-93AE-901BCCA9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18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1B8B-4EEA-40FD-967B-A0A3108CA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7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FB6C-159F-4766-A8CC-B2C32FBB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3128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CEC1-DD53-4F9F-9164-525843FDE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09649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C849-5A02-4EB2-A110-23E08857A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7990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098A-764F-4C66-9823-94B0867B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7185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A4CE-6061-4D27-98FD-65E34F04F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309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010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A155-67C0-455D-8114-E0B118136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5665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56ED-E874-4CDA-B619-BBE99E824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992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3852-410F-4EDD-962E-8D11DE41A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6729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CF5F-B70D-4B1A-BD45-D5660A9C1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0773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7985-698A-4A8C-B440-C09C60721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15622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C041-54B7-4D22-B597-528768608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6733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F8ED-5CDB-4041-A416-BE6609101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759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C7EA-9F2C-4A12-8574-23CE0E5F6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74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445D-2E95-4F07-ACA6-9F90A4ACF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5546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C5C3-4A1B-4A73-8BC8-25556B615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979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3E19-3C17-4B91-B2AB-8C8A97387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8386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2106-124D-4200-B8BA-1EA27B118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267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27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B458-04AA-472C-BC14-7B53A19BA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60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 Teacher Quality Enhancement Center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</p:spTree>
    <p:extLst>
      <p:ext uri="{BB962C8B-B14F-4D97-AF65-F5344CB8AC3E}">
        <p14:creationId xmlns:p14="http://schemas.microsoft.com/office/powerpoint/2010/main" val="254164153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4307-EE5C-4B87-980A-56E917A6A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6472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7B197-747B-4CA7-BA50-CC598D89B4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7377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01B8B-4EEA-40FD-967B-A0A3108CAB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7985-698A-4A8C-B440-C09C607219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14307-EE5C-4B87-980A-56E917A6A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59F56-8EDF-4BA2-9ECF-858204B2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DF066-3692-4A27-99BB-4F3CA5C6A4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FFC98-D61F-4637-81F7-82D948F5FB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0943-E2B3-47E2-8E9C-D7EB467A3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910F8-6ADB-4F2F-8DCA-18D5BF54B4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D5F32-08A9-4986-92C8-179728A4E2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9F56-8EDF-4BA2-9ECF-858204B28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42308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3807-40DB-4B38-AED4-D454D6153F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random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3410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7377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5C00B-E075-49B0-879D-900DE626DE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6338-3A65-4028-8FDB-102E6A91DC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CC13A-022E-4CFC-AF90-2DC306C0B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FD257-2F0B-4299-A55B-1F0A18A33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733-7DC6-43AC-9580-B978C3497F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533A4-904F-427E-A9E6-34EC1909E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3F63-0C3F-774E-A515-A095066D75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705CF-EDA1-4C47-BDEB-49B5CCD217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F066-3692-4A27-99BB-4F3CA5C6A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22825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08E82-AE60-4BFD-ADB4-B62DB8582B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16678-C079-48CC-A193-012840E59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B6A6-A1F6-4FA3-8235-416011A94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158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FC98-D61F-4637-81F7-82D948F5F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23000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6555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0943-E2B3-47E2-8E9C-D7EB467A3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65597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685"/>
            <a:ext cx="7924800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2362507"/>
            <a:ext cx="3770313" cy="372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50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293247"/>
            <a:ext cx="3770312" cy="1793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942B-420C-4AB1-8BEC-778F08B1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7087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10F8-6ADB-4F2F-8DCA-18D5BF54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74879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7377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CB86E"/>
            </a:gs>
            <a:gs pos="50000">
              <a:srgbClr val="9CB86E"/>
            </a:gs>
            <a:gs pos="100000">
              <a:srgbClr val="DDEBC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18D6C36-FB5B-418C-8BDB-34FE820D5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5410" r:id="rId12"/>
  </p:sldLayoutIdLst>
  <p:transition>
    <p:rand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8BF05D-2B0A-403A-A127-B99D3C30A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610914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460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6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CB86E"/>
            </a:gs>
            <a:gs pos="50000">
              <a:srgbClr val="9CB86E"/>
            </a:gs>
            <a:gs pos="100000">
              <a:srgbClr val="DDEBC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98FD4EA-203C-42EC-A37B-AFB627BA5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5409" r:id="rId13"/>
  </p:sldLayoutIdLst>
  <p:transition>
    <p:rand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CB86E"/>
            </a:gs>
            <a:gs pos="50000">
              <a:srgbClr val="9CB86E"/>
            </a:gs>
            <a:gs pos="100000">
              <a:srgbClr val="DDEBC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533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D9C977-0B44-4CFE-960B-EB768939C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5408" r:id="rId12"/>
    <p:sldLayoutId id="2147484609" r:id="rId13"/>
    <p:sldLayoutId id="2147484563" r:id="rId14"/>
  </p:sldLayoutIdLst>
  <p:transition>
    <p:rand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8D6C36-FB5B-418C-8BDB-34FE820D5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610914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460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  <p:sldLayoutId id="2147485423" r:id="rId12"/>
  </p:sldLayoutIdLst>
  <p:transition>
    <p:random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8BF05D-2B0A-403A-A127-B99D3C30A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610914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460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8FA2-DCCB-D540-A9DA-95FF5BE6581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4D21-67C9-C747-81A4-C1B69494EF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  <p:sldLayoutId id="21474854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B484-DBEF-C745-8D59-FAA0A336831A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D9A2-8F89-E446-9D52-A9967DFD6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58" r:id="rId10"/>
    <p:sldLayoutId id="2147485459" r:id="rId11"/>
    <p:sldLayoutId id="2147485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70E9-208D-1141-9B6A-0785A676EB98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EE89-3C72-D748-9E76-ECE43735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2009, St. Cloud State University, Teacher Quality Enhancement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8D6C36-FB5B-418C-8BDB-34FE820D5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STPA_scale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6109145"/>
            <a:ext cx="2449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dTPA_logo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6070600"/>
            <a:ext cx="1362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460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/>
          <a:p>
            <a:r>
              <a:rPr lang="en-US" b="1" dirty="0"/>
              <a:t>Mentor Teacher Training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00450"/>
            <a:ext cx="7543800" cy="2038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Austin </a:t>
            </a:r>
            <a:r>
              <a:rPr lang="en-US" sz="2800" dirty="0" err="1">
                <a:solidFill>
                  <a:schemeClr val="tx1"/>
                </a:solidFill>
              </a:rPr>
              <a:t>Peay</a:t>
            </a:r>
            <a:r>
              <a:rPr lang="en-US" sz="2800" dirty="0">
                <a:solidFill>
                  <a:schemeClr val="tx1"/>
                </a:solidFill>
              </a:rPr>
              <a:t> State University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Eriksson College of Education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Office of Teacher Education and Partnerships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Dr. Lisa Barron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Seminars</a:t>
            </a:r>
          </a:p>
        </p:txBody>
      </p:sp>
      <p:pic>
        <p:nvPicPr>
          <p:cNvPr id="3075" name="Picture 3" descr="C:\Documents and Settings\barronl\Local Settings\Temporary Internet Files\Content.IE5\Y95BZB4D\MP90039927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7400"/>
            <a:ext cx="319624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r>
              <a:rPr lang="en-US" dirty="0"/>
              <a:t>Weekly seminars with University Supervisor</a:t>
            </a:r>
          </a:p>
          <a:p>
            <a:r>
              <a:rPr lang="en-US" dirty="0"/>
              <a:t>Mid-semester, final seminar, banquet</a:t>
            </a:r>
          </a:p>
          <a:p>
            <a:r>
              <a:rPr lang="en-US" dirty="0" err="1"/>
              <a:t>edTPA</a:t>
            </a:r>
            <a:r>
              <a:rPr lang="en-US" dirty="0"/>
              <a:t> Seminars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5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teachers should attend ALL meetings.  This includes faculty meetings, Parent-Teacher meetings, IEP meetings, Team meetings,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etc……. </a:t>
            </a:r>
          </a:p>
        </p:txBody>
      </p:sp>
      <p:pic>
        <p:nvPicPr>
          <p:cNvPr id="6" name="Content Placeholder 5" descr="j031673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631789"/>
            <a:ext cx="3657600" cy="24627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Teaching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86200" cy="4190999"/>
          </a:xfrm>
        </p:spPr>
        <p:txBody>
          <a:bodyPr>
            <a:normAutofit/>
          </a:bodyPr>
          <a:lstStyle/>
          <a:p>
            <a:r>
              <a:rPr lang="en-US" dirty="0"/>
              <a:t>If allowed by the district, student teachers may sub for their </a:t>
            </a:r>
            <a:r>
              <a:rPr lang="en-US" u="sng" dirty="0"/>
              <a:t>mentor teacher </a:t>
            </a:r>
            <a:r>
              <a:rPr lang="en-US" dirty="0"/>
              <a:t>5 times during the </a:t>
            </a:r>
            <a:r>
              <a:rPr lang="en-US" u="sng" dirty="0"/>
              <a:t>entire semester. </a:t>
            </a:r>
          </a:p>
        </p:txBody>
      </p:sp>
      <p:pic>
        <p:nvPicPr>
          <p:cNvPr id="2050" name="Picture 2" descr="C:\Documents and Settings\barronl\Local Settings\Temporary Internet Files\Content.IE5\Y95BZB4D\MP9004395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154" y="2059319"/>
            <a:ext cx="2410691" cy="36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0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43950"/>
            <a:ext cx="3584448" cy="4252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Submitted to mentor teacher and available for university supervisor</a:t>
            </a:r>
          </a:p>
          <a:p>
            <a:r>
              <a:rPr lang="en-US" dirty="0"/>
              <a:t>Use template from mentor teacher or APSU</a:t>
            </a:r>
          </a:p>
          <a:p>
            <a:r>
              <a:rPr lang="en-US" dirty="0"/>
              <a:t>EVERY LESSON SHOULD HAVE A LESSON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Documents and Settings\barronl\Local Settings\Temporary Internet Files\Content.IE5\Y95BZB4D\MP9004327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300" y="2797074"/>
            <a:ext cx="3200400" cy="21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8439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8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43950"/>
            <a:ext cx="3584448" cy="42520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Are they complete? (standards, assessments, etc.)</a:t>
            </a:r>
          </a:p>
          <a:p>
            <a:r>
              <a:rPr lang="en-US" dirty="0"/>
              <a:t>Do they utilize effective strategies?</a:t>
            </a:r>
          </a:p>
          <a:p>
            <a:r>
              <a:rPr lang="en-US" dirty="0"/>
              <a:t>Do they meet the needs of ALL students?</a:t>
            </a:r>
          </a:p>
          <a:p>
            <a:r>
              <a:rPr lang="en-US" dirty="0"/>
              <a:t>Are they well-organized?</a:t>
            </a:r>
          </a:p>
          <a:p>
            <a:r>
              <a:rPr lang="en-US" dirty="0"/>
              <a:t>Were they submitted on time?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Documents and Settings\barronl\Local Settings\Temporary Internet Files\Content.IE5\Y95BZB4D\MP9004327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300" y="2797074"/>
            <a:ext cx="3200400" cy="21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8439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pic>
        <p:nvPicPr>
          <p:cNvPr id="6146" name="Picture 2" descr="C:\Documents and Settings\barronl\Local Settings\Temporary Internet Files\Content.IE5\Y95BZB4D\MP90039954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7400"/>
            <a:ext cx="319624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/>
          </a:bodyPr>
          <a:lstStyle/>
          <a:p>
            <a:r>
              <a:rPr lang="en-US" dirty="0"/>
              <a:t>3 formative evaluations</a:t>
            </a:r>
          </a:p>
          <a:p>
            <a:r>
              <a:rPr lang="en-US" dirty="0"/>
              <a:t>1 summative evaluation</a:t>
            </a:r>
          </a:p>
          <a:p>
            <a:r>
              <a:rPr lang="en-US" dirty="0"/>
              <a:t>Should see growth</a:t>
            </a:r>
          </a:p>
          <a:p>
            <a:r>
              <a:rPr lang="en-US" dirty="0"/>
              <a:t>Communication is important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7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It 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419600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dirty="0"/>
              <a:t>Conference with teacher candidate:</a:t>
            </a:r>
          </a:p>
          <a:p>
            <a:pPr lvl="2"/>
            <a:r>
              <a:rPr lang="en-US" sz="2800" dirty="0"/>
              <a:t>“How would you assess your lesson?”</a:t>
            </a:r>
          </a:p>
          <a:p>
            <a:pPr lvl="2"/>
            <a:r>
              <a:rPr lang="en-US" sz="2800" dirty="0"/>
              <a:t>“What could you have done to improve the lesson?”</a:t>
            </a:r>
          </a:p>
          <a:p>
            <a:pPr lvl="2"/>
            <a:r>
              <a:rPr lang="en-US" sz="2800" dirty="0"/>
              <a:t>“How could you have handled that situation differently?”</a:t>
            </a:r>
          </a:p>
          <a:p>
            <a:pPr lvl="2"/>
            <a:r>
              <a:rPr lang="en-US" sz="2800" dirty="0"/>
              <a:t>“How are you preparing for tomorrow?”</a:t>
            </a:r>
          </a:p>
          <a:p>
            <a:pPr lvl="2"/>
            <a:r>
              <a:rPr lang="en-US" sz="2800" dirty="0"/>
              <a:t>“How may I help you?”</a:t>
            </a:r>
          </a:p>
          <a:p>
            <a:pPr lvl="2"/>
            <a:r>
              <a:rPr lang="en-US" sz="2800" dirty="0"/>
              <a:t>“This is what I need you to know or do….”</a:t>
            </a:r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Professional</a:t>
            </a:r>
          </a:p>
        </p:txBody>
      </p:sp>
      <p:pic>
        <p:nvPicPr>
          <p:cNvPr id="8194" name="Picture 2" descr="C:\Documents and Settings\barronl\Local Settings\Temporary Internet Files\Content.IE5\VC4WNJ7R\MP90043950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2059319"/>
            <a:ext cx="2601884" cy="36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2057400"/>
            <a:ext cx="3886200" cy="4038600"/>
          </a:xfrm>
        </p:spPr>
        <p:txBody>
          <a:bodyPr>
            <a:normAutofit/>
          </a:bodyPr>
          <a:lstStyle/>
          <a:p>
            <a:r>
              <a:rPr lang="en-US" u="sng" dirty="0"/>
              <a:t>Should dress professionally</a:t>
            </a:r>
          </a:p>
          <a:p>
            <a:r>
              <a:rPr lang="en-US" dirty="0"/>
              <a:t>Jeans okay on Friday IF Mentor Teacher approves </a:t>
            </a:r>
          </a:p>
          <a:p>
            <a:r>
              <a:rPr lang="en-US" dirty="0"/>
              <a:t>Be on time (early)</a:t>
            </a:r>
          </a:p>
          <a:p>
            <a:r>
              <a:rPr lang="en-US" dirty="0"/>
              <a:t>Don’t gossip</a:t>
            </a:r>
          </a:p>
          <a:p>
            <a:r>
              <a:rPr lang="en-US" dirty="0"/>
              <a:t>Be prepared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4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8194" name="Picture 2" descr="C:\Documents and Settings\barronl\Local Settings\Temporary Internet Files\Content.IE5\VC4WNJ7R\MP90043950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2059319"/>
            <a:ext cx="2601884" cy="36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2057400"/>
            <a:ext cx="3886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Should not “friend” students in either placement</a:t>
            </a:r>
          </a:p>
          <a:p>
            <a:r>
              <a:rPr lang="en-US" dirty="0"/>
              <a:t>Should not place pictures from classes on social media</a:t>
            </a:r>
          </a:p>
          <a:p>
            <a:r>
              <a:rPr lang="en-US" dirty="0"/>
              <a:t>Should make Facebook page private</a:t>
            </a:r>
          </a:p>
          <a:p>
            <a:r>
              <a:rPr lang="en-US" dirty="0"/>
              <a:t>Should not mention schools or students on social media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C:\Documents and Settings\barronl\Local Settings\Temporary Internet Files\Content.IE5\N9TYLY77\MP9003877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7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Visits the first week of student teaching for introductions, distribute materials, and schedule evaluations</a:t>
            </a:r>
          </a:p>
          <a:p>
            <a:r>
              <a:rPr lang="en-US" dirty="0"/>
              <a:t>Completes 3 formative evaluations and 1 summative</a:t>
            </a:r>
          </a:p>
          <a:p>
            <a:r>
              <a:rPr lang="en-US" dirty="0"/>
              <a:t>Serves as a liaison between mentor teacher and APSU</a:t>
            </a:r>
          </a:p>
          <a:p>
            <a:r>
              <a:rPr lang="en-US" dirty="0"/>
              <a:t>Gives encouragement, suggestions, and advice to mentor teacher and student teacher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/>
              <a:t>Welcome Your Student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Introduce him to fellow teachers, administrators, and students</a:t>
            </a:r>
          </a:p>
          <a:p>
            <a:r>
              <a:rPr lang="en-US" dirty="0"/>
              <a:t>Introduction letter to parents</a:t>
            </a:r>
          </a:p>
          <a:p>
            <a:r>
              <a:rPr lang="en-US" dirty="0"/>
              <a:t>Map of building</a:t>
            </a:r>
          </a:p>
          <a:p>
            <a:r>
              <a:rPr lang="en-US" dirty="0"/>
              <a:t>Location of adult restrooms</a:t>
            </a:r>
          </a:p>
          <a:p>
            <a:r>
              <a:rPr lang="en-US" dirty="0"/>
              <a:t>School spirit items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6" name="Picture 4" descr="C:\Documents and Settings\barronl\Local Settings\Temporary Internet Files\Content.IE5\TTEIIYLI\MP90038490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4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Dr. Lisa Barron, Director of Teacher Education and 									Partnerships</a:t>
            </a:r>
          </a:p>
          <a:p>
            <a:pPr marL="0" indent="0">
              <a:buNone/>
            </a:pPr>
            <a:r>
              <a:rPr lang="en-US" sz="2800" dirty="0"/>
              <a:t>	Office phone   		931.221.7190</a:t>
            </a:r>
          </a:p>
          <a:p>
            <a:pPr marL="0" indent="0">
              <a:buNone/>
            </a:pPr>
            <a:r>
              <a:rPr lang="en-US" sz="2800" dirty="0"/>
              <a:t>	Cell phone      		615.519.0954</a:t>
            </a:r>
          </a:p>
          <a:p>
            <a:pPr marL="0" indent="0">
              <a:buNone/>
            </a:pPr>
            <a:r>
              <a:rPr lang="en-US" sz="2800" dirty="0"/>
              <a:t>	Email	       			</a:t>
            </a:r>
            <a:r>
              <a:rPr lang="en-US" sz="2800" dirty="0" err="1"/>
              <a:t>barronl@apsu.edu</a:t>
            </a:r>
            <a:r>
              <a:rPr lang="en-US" sz="2800" dirty="0"/>
              <a:t>, </a:t>
            </a:r>
          </a:p>
          <a:p>
            <a:pPr marL="0" indent="0">
              <a:buNone/>
            </a:pPr>
            <a:r>
              <a:rPr lang="en-US" sz="2800" b="1" dirty="0"/>
              <a:t>Mrs. Amy Barrett, Certification Analyst</a:t>
            </a:r>
          </a:p>
          <a:p>
            <a:pPr marL="0" indent="0">
              <a:buNone/>
            </a:pPr>
            <a:r>
              <a:rPr lang="en-US" sz="2800" dirty="0"/>
              <a:t>	Office phone    		931.221.7441</a:t>
            </a:r>
          </a:p>
          <a:p>
            <a:pPr marL="0" indent="0">
              <a:buNone/>
            </a:pPr>
            <a:r>
              <a:rPr lang="en-US" sz="2800" dirty="0"/>
              <a:t>	Email                		</a:t>
            </a:r>
            <a:r>
              <a:rPr lang="en-US" sz="2800" dirty="0" err="1"/>
              <a:t>barrettam@apsu.edu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to Parents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5924" y="2633313"/>
            <a:ext cx="3121152" cy="245973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Written after consultation with Mentor Teacher</a:t>
            </a:r>
          </a:p>
          <a:p>
            <a:r>
              <a:rPr lang="en-US" dirty="0"/>
              <a:t> Should be professionally written.</a:t>
            </a:r>
          </a:p>
          <a:p>
            <a:r>
              <a:rPr lang="en-US" dirty="0"/>
              <a:t> Should be approved by Mentor Teacher AND University Supervisor BEFORE it is sent.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your Student Teacher</a:t>
            </a:r>
          </a:p>
        </p:txBody>
      </p:sp>
      <p:pic>
        <p:nvPicPr>
          <p:cNvPr id="4098" name="Picture 2" descr="C:\Documents and Settings\barronl\Local Settings\Temporary Internet Files\Content.IE5\Y95BZB4D\MP90040898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78" y="2265059"/>
            <a:ext cx="3196244" cy="3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>
            <a:normAutofit/>
          </a:bodyPr>
          <a:lstStyle/>
          <a:p>
            <a:r>
              <a:rPr lang="en-US" dirty="0"/>
              <a:t>Class lists</a:t>
            </a:r>
          </a:p>
          <a:p>
            <a:r>
              <a:rPr lang="en-US" dirty="0"/>
              <a:t>Schedule/calendar</a:t>
            </a:r>
          </a:p>
          <a:p>
            <a:r>
              <a:rPr lang="en-US" dirty="0"/>
              <a:t>Classroom rules</a:t>
            </a:r>
          </a:p>
          <a:p>
            <a:r>
              <a:rPr lang="en-US" dirty="0"/>
              <a:t>Procedures </a:t>
            </a:r>
          </a:p>
          <a:p>
            <a:r>
              <a:rPr lang="en-US" dirty="0"/>
              <a:t>Emergency drills</a:t>
            </a:r>
          </a:p>
          <a:p>
            <a:r>
              <a:rPr lang="en-US" dirty="0"/>
              <a:t>Grading policies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Off On the Right Foot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r>
              <a:rPr lang="en-US" dirty="0"/>
              <a:t>What time to arrive/leave</a:t>
            </a:r>
          </a:p>
          <a:p>
            <a:r>
              <a:rPr lang="en-US" dirty="0"/>
              <a:t>Faculty meetings</a:t>
            </a:r>
          </a:p>
          <a:p>
            <a:r>
              <a:rPr lang="en-US" dirty="0"/>
              <a:t>Planning – as a team? Individually? Co-Planning? Due?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C:\Documents and Settings\barronl\Local Settings\Temporary Internet Files\Content.IE5\VC4WNJ7R\MP90044249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46" y="1828800"/>
            <a:ext cx="3017308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3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Work</a:t>
            </a:r>
          </a:p>
        </p:txBody>
      </p:sp>
      <p:pic>
        <p:nvPicPr>
          <p:cNvPr id="7170" name="Picture 2" descr="C:\Documents and Settings\barronl\Local Settings\Temporary Internet Files\Content.IE5\Y95BZB4D\MP90044850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ideas and materials</a:t>
            </a:r>
          </a:p>
          <a:p>
            <a:r>
              <a:rPr lang="en-US" dirty="0"/>
              <a:t>Model effective teaching strategies and professional behavior</a:t>
            </a:r>
          </a:p>
          <a:p>
            <a:r>
              <a:rPr lang="en-US" dirty="0"/>
              <a:t>Be flexible – let the student teacher try new ideas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7170" name="Picture 2" descr="C:\Documents and Settings\barronl\Local Settings\Temporary Internet Files\Content.IE5\Y95BZB4D\MP90044850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Communicate expectations</a:t>
            </a:r>
          </a:p>
          <a:p>
            <a:r>
              <a:rPr lang="en-US" dirty="0"/>
              <a:t>Be encouraging</a:t>
            </a:r>
          </a:p>
          <a:p>
            <a:r>
              <a:rPr lang="en-US" dirty="0"/>
              <a:t>Be understanding and patient</a:t>
            </a:r>
          </a:p>
          <a:p>
            <a:r>
              <a:rPr lang="en-US" dirty="0"/>
              <a:t>Maintain consistency and accountability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Every Minute 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 Teacher should be AT school, IN the classroom when the Mentor Teacher is (or before).</a:t>
            </a:r>
          </a:p>
          <a:p>
            <a:r>
              <a:rPr lang="en-US" dirty="0"/>
              <a:t>They need to notify you AND university supervisor if running late or will be absent.</a:t>
            </a:r>
          </a:p>
          <a:p>
            <a:r>
              <a:rPr lang="en-US" dirty="0"/>
              <a:t>Only allowed 3 absences (more than 3 must be made up).</a:t>
            </a:r>
          </a:p>
        </p:txBody>
      </p:sp>
      <p:pic>
        <p:nvPicPr>
          <p:cNvPr id="6" name="Content Placeholder 5" descr="stk19951boj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12" y="2377281"/>
            <a:ext cx="2170176" cy="2971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is Important!!!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r>
              <a:rPr lang="en-US" dirty="0"/>
              <a:t>Plan time to meet with your Student Teacher – to go over weekly plans, to assess how the day/class went, to answer questions, etc.</a:t>
            </a:r>
          </a:p>
        </p:txBody>
      </p:sp>
      <p:pic>
        <p:nvPicPr>
          <p:cNvPr id="6" name="Content Placeholder 5" descr="BU009455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47825"/>
            <a:ext cx="2438400" cy="31211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199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TNedTPAPresentation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T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PA" id="{E843633C-955F-CA4D-BD3B-7AEFD3268223}" vid="{A611D51B-907C-1B4F-A261-D4204F253AE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NedTPAPresentation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edT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PA" id="{E843633C-955F-CA4D-BD3B-7AEFD3268223}" vid="{A611D51B-907C-1B4F-A261-D4204F253A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SCSU Copyrighted, Co-Teaching Workshop</Template>
  <TotalTime>757</TotalTime>
  <Words>645</Words>
  <Application>Microsoft Macintosh PowerPoint</Application>
  <PresentationFormat>On-screen Show (4:3)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Century Gothic</vt:lpstr>
      <vt:lpstr>Comic Sans MS</vt:lpstr>
      <vt:lpstr>Times</vt:lpstr>
      <vt:lpstr>Times New Roman</vt:lpstr>
      <vt:lpstr>1_Custom Design</vt:lpstr>
      <vt:lpstr>Custom Design</vt:lpstr>
      <vt:lpstr>Stack of books design template</vt:lpstr>
      <vt:lpstr>edTPA</vt:lpstr>
      <vt:lpstr>1_Office Theme</vt:lpstr>
      <vt:lpstr>TNedTPAPresentationv2</vt:lpstr>
      <vt:lpstr>2_Custom Design</vt:lpstr>
      <vt:lpstr>3_Custom Design</vt:lpstr>
      <vt:lpstr>1_edTPA</vt:lpstr>
      <vt:lpstr>2_Office Theme</vt:lpstr>
      <vt:lpstr>3_TNedTPAPresentationv2</vt:lpstr>
      <vt:lpstr>Mentor Teacher Training</vt:lpstr>
      <vt:lpstr>Welcome Your Student Teacher</vt:lpstr>
      <vt:lpstr>Letter to Parents</vt:lpstr>
      <vt:lpstr>Prepare for your Student Teacher</vt:lpstr>
      <vt:lpstr>Start Off On the Right Foot</vt:lpstr>
      <vt:lpstr>Make It Work</vt:lpstr>
      <vt:lpstr>Communication</vt:lpstr>
      <vt:lpstr>Make Every Minute Count</vt:lpstr>
      <vt:lpstr>Time is Important!!!</vt:lpstr>
      <vt:lpstr>Required Seminars</vt:lpstr>
      <vt:lpstr>Meetings</vt:lpstr>
      <vt:lpstr>Substitute Teaching</vt:lpstr>
      <vt:lpstr>Lesson Plans</vt:lpstr>
      <vt:lpstr>Lesson Plans</vt:lpstr>
      <vt:lpstr>Evaluations</vt:lpstr>
      <vt:lpstr>Talk It Out</vt:lpstr>
      <vt:lpstr>Be Professional</vt:lpstr>
      <vt:lpstr>Social Media</vt:lpstr>
      <vt:lpstr>University Supervisor</vt:lpstr>
      <vt:lpstr>Contact Information</vt:lpstr>
    </vt:vector>
  </TitlesOfParts>
  <Company>Austin Peay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Co-Teaching as Best Practice in Student Teaching </dc:title>
  <dc:creator>Austin Peay State University</dc:creator>
  <cp:lastModifiedBy>Barron, Lisa</cp:lastModifiedBy>
  <cp:revision>48</cp:revision>
  <cp:lastPrinted>2001-11-20T16:06:20Z</cp:lastPrinted>
  <dcterms:created xsi:type="dcterms:W3CDTF">2012-08-06T16:09:58Z</dcterms:created>
  <dcterms:modified xsi:type="dcterms:W3CDTF">2021-01-08T18:35:50Z</dcterms:modified>
</cp:coreProperties>
</file>