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7" r:id="rId3"/>
    <p:sldId id="260" r:id="rId4"/>
    <p:sldId id="290" r:id="rId5"/>
    <p:sldId id="300" r:id="rId6"/>
    <p:sldId id="301" r:id="rId7"/>
    <p:sldId id="295" r:id="rId8"/>
    <p:sldId id="297" r:id="rId9"/>
    <p:sldId id="302" r:id="rId10"/>
    <p:sldId id="303" r:id="rId11"/>
    <p:sldId id="298" r:id="rId12"/>
    <p:sldId id="261" r:id="rId13"/>
    <p:sldId id="262" r:id="rId14"/>
    <p:sldId id="274" r:id="rId15"/>
    <p:sldId id="269" r:id="rId16"/>
    <p:sldId id="292" r:id="rId17"/>
    <p:sldId id="293" r:id="rId18"/>
    <p:sldId id="289" r:id="rId19"/>
    <p:sldId id="276" r:id="rId20"/>
    <p:sldId id="304" r:id="rId21"/>
    <p:sldId id="282" r:id="rId22"/>
    <p:sldId id="275" r:id="rId23"/>
    <p:sldId id="263" r:id="rId24"/>
    <p:sldId id="267" r:id="rId25"/>
    <p:sldId id="264" r:id="rId26"/>
    <p:sldId id="265" r:id="rId27"/>
    <p:sldId id="268" r:id="rId28"/>
    <p:sldId id="266" r:id="rId29"/>
    <p:sldId id="287" r:id="rId30"/>
    <p:sldId id="281" r:id="rId3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4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4660"/>
  </p:normalViewPr>
  <p:slideViewPr>
    <p:cSldViewPr>
      <p:cViewPr varScale="1">
        <p:scale>
          <a:sx n="102" d="100"/>
          <a:sy n="102" d="100"/>
        </p:scale>
        <p:origin x="24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3CA3DD1E-FB61-4833-BE3D-E7526603262E}" type="datetimeFigureOut">
              <a:rPr lang="en-US" smtClean="0"/>
              <a:t>9/24/2019</a:t>
            </a:fld>
            <a:endParaRPr lang="en-US" dirty="0"/>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EDA96B32-99E6-46FA-A0AB-C5DE8BC371A9}" type="slidenum">
              <a:rPr lang="en-US" smtClean="0"/>
              <a:t>‹#›</a:t>
            </a:fld>
            <a:endParaRPr lang="en-US" dirty="0"/>
          </a:p>
        </p:txBody>
      </p:sp>
    </p:spTree>
    <p:extLst>
      <p:ext uri="{BB962C8B-B14F-4D97-AF65-F5344CB8AC3E}">
        <p14:creationId xmlns:p14="http://schemas.microsoft.com/office/powerpoint/2010/main" val="198023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8 account does not</a:t>
            </a:r>
            <a:r>
              <a:rPr lang="en-US" baseline="0" dirty="0" smtClean="0"/>
              <a:t> have an org or program code. A paper payment authorization is used primarily for agency accounts or accounts not in Govs eShop. Occasionally, we will allow these on one time reimbursements.</a:t>
            </a:r>
            <a:endParaRPr lang="en-US" dirty="0"/>
          </a:p>
        </p:txBody>
      </p:sp>
      <p:sp>
        <p:nvSpPr>
          <p:cNvPr id="4" name="Slide Number Placeholder 3"/>
          <p:cNvSpPr>
            <a:spLocks noGrp="1"/>
          </p:cNvSpPr>
          <p:nvPr>
            <p:ph type="sldNum" sz="quarter" idx="10"/>
          </p:nvPr>
        </p:nvSpPr>
        <p:spPr/>
        <p:txBody>
          <a:bodyPr/>
          <a:lstStyle/>
          <a:p>
            <a:fld id="{EDA96B32-99E6-46FA-A0AB-C5DE8BC371A9}" type="slidenum">
              <a:rPr lang="en-US" smtClean="0"/>
              <a:t>12</a:t>
            </a:fld>
            <a:endParaRPr lang="en-US" dirty="0"/>
          </a:p>
        </p:txBody>
      </p:sp>
    </p:spTree>
    <p:extLst>
      <p:ext uri="{BB962C8B-B14F-4D97-AF65-F5344CB8AC3E}">
        <p14:creationId xmlns:p14="http://schemas.microsoft.com/office/powerpoint/2010/main" val="19213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A96B32-99E6-46FA-A0AB-C5DE8BC371A9}" type="slidenum">
              <a:rPr lang="en-US" smtClean="0"/>
              <a:t>18</a:t>
            </a:fld>
            <a:endParaRPr lang="en-US" dirty="0"/>
          </a:p>
        </p:txBody>
      </p:sp>
    </p:spTree>
    <p:extLst>
      <p:ext uri="{BB962C8B-B14F-4D97-AF65-F5344CB8AC3E}">
        <p14:creationId xmlns:p14="http://schemas.microsoft.com/office/powerpoint/2010/main" val="248192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C87ECD-89FB-4FB0-9466-4F283BDB545D}" type="datetimeFigureOut">
              <a:rPr lang="en-US" smtClean="0"/>
              <a:pPr/>
              <a:t>9/24/2019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86B74E7-8930-49D7-8729-5409EE70797E}"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C87ECD-89FB-4FB0-9466-4F283BDB545D}"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6B74E7-8930-49D7-8729-5409EE70797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C87ECD-89FB-4FB0-9466-4F283BDB545D}"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6B74E7-8930-49D7-8729-5409EE70797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C87ECD-89FB-4FB0-9466-4F283BDB545D}"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6B74E7-8930-49D7-8729-5409EE70797E}"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C87ECD-89FB-4FB0-9466-4F283BDB545D}" type="datetimeFigureOut">
              <a:rPr lang="en-US" smtClean="0"/>
              <a:pPr/>
              <a:t>9/24/2019</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C86B74E7-8930-49D7-8729-5409EE70797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C87ECD-89FB-4FB0-9466-4F283BDB545D}" type="datetimeFigureOut">
              <a:rPr lang="en-US" smtClean="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6B74E7-8930-49D7-8729-5409EE70797E}"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C87ECD-89FB-4FB0-9466-4F283BDB545D}" type="datetimeFigureOut">
              <a:rPr lang="en-US" smtClean="0"/>
              <a:pPr/>
              <a:t>9/24/2019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6B74E7-8930-49D7-8729-5409EE70797E}"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C87ECD-89FB-4FB0-9466-4F283BDB545D}" type="datetimeFigureOut">
              <a:rPr lang="en-US" smtClean="0"/>
              <a:pPr/>
              <a:t>9/24/2019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6B74E7-8930-49D7-8729-5409EE70797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87ECD-89FB-4FB0-9466-4F283BDB545D}" type="datetimeFigureOut">
              <a:rPr lang="en-US" smtClean="0"/>
              <a:pPr/>
              <a:t>9/24/2019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6B74E7-8930-49D7-8729-5409EE70797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C87ECD-89FB-4FB0-9466-4F283BDB545D}" type="datetimeFigureOut">
              <a:rPr lang="en-US" smtClean="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6B74E7-8930-49D7-8729-5409EE70797E}"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C87ECD-89FB-4FB0-9466-4F283BDB545D}" type="datetimeFigureOut">
              <a:rPr lang="en-US" smtClean="0"/>
              <a:pPr/>
              <a:t>9/24/2019</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C86B74E7-8930-49D7-8729-5409EE70797E}"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5C87ECD-89FB-4FB0-9466-4F283BDB545D}" type="datetimeFigureOut">
              <a:rPr lang="en-US" smtClean="0"/>
              <a:pPr/>
              <a:t>9/24/2019</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86B74E7-8930-49D7-8729-5409EE70797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3.wmf"/><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slideLayout" Target="../slideLayouts/slideLayout2.xml"/><Relationship Id="rId7" Type="http://schemas.openxmlformats.org/officeDocument/2006/relationships/image" Target="../media/image27.wm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6.wmf"/><Relationship Id="rId5" Type="http://schemas.openxmlformats.org/officeDocument/2006/relationships/image" Target="../media/image25.gif"/><Relationship Id="rId4" Type="http://schemas.openxmlformats.org/officeDocument/2006/relationships/image" Target="../media/image24.wmf"/><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7394" y="4876800"/>
            <a:ext cx="7293204" cy="660662"/>
          </a:xfrm>
        </p:spPr>
        <p:txBody>
          <a:bodyPr/>
          <a:lstStyle/>
          <a:p>
            <a:pPr algn="ctr"/>
            <a:r>
              <a:rPr lang="en-US" sz="2000" dirty="0" smtClean="0"/>
              <a:t>Austin Peay State University </a:t>
            </a:r>
            <a:br>
              <a:rPr lang="en-US" sz="2000" dirty="0" smtClean="0"/>
            </a:br>
            <a:r>
              <a:rPr lang="en-US" sz="2000" dirty="0" smtClean="0"/>
              <a:t>Accounts Payable</a:t>
            </a:r>
            <a:endParaRPr lang="en-US" sz="2000" dirty="0"/>
          </a:p>
        </p:txBody>
      </p:sp>
      <p:sp>
        <p:nvSpPr>
          <p:cNvPr id="6" name="Text Placeholder 5"/>
          <p:cNvSpPr>
            <a:spLocks noGrp="1"/>
          </p:cNvSpPr>
          <p:nvPr>
            <p:ph type="body" sz="half" idx="2"/>
          </p:nvPr>
        </p:nvSpPr>
        <p:spPr>
          <a:xfrm>
            <a:off x="685800" y="5486400"/>
            <a:ext cx="7576794" cy="1183575"/>
          </a:xfrm>
        </p:spPr>
        <p:txBody>
          <a:bodyPr>
            <a:noAutofit/>
          </a:bodyPr>
          <a:lstStyle/>
          <a:p>
            <a:pPr algn="ctr"/>
            <a:r>
              <a:rPr lang="en-US" sz="1400" dirty="0" smtClean="0"/>
              <a:t>PO Box 4635 </a:t>
            </a:r>
          </a:p>
          <a:p>
            <a:pPr algn="ctr"/>
            <a:r>
              <a:rPr lang="en-US" sz="1400" dirty="0" smtClean="0"/>
              <a:t>Clarksville, TN 37044</a:t>
            </a:r>
          </a:p>
          <a:p>
            <a:pPr algn="ctr"/>
            <a:r>
              <a:rPr lang="en-US" sz="1400" dirty="0" smtClean="0"/>
              <a:t>Browning Building, Room 146</a:t>
            </a:r>
          </a:p>
          <a:p>
            <a:pPr algn="ctr"/>
            <a:r>
              <a:rPr lang="en-US" sz="1400" dirty="0" smtClean="0"/>
              <a:t>(931) 221-1037</a:t>
            </a:r>
            <a:endParaRPr lang="en-US" sz="1400" dirty="0"/>
          </a:p>
        </p:txBody>
      </p:sp>
      <p:pic>
        <p:nvPicPr>
          <p:cNvPr id="17" name="Picture Placeholder 16" descr="BROWNING1.jpg"/>
          <p:cNvPicPr>
            <a:picLocks noGrp="1" noChangeAspect="1"/>
          </p:cNvPicPr>
          <p:nvPr>
            <p:ph type="pic" idx="1"/>
          </p:nvPr>
        </p:nvPicPr>
        <p:blipFill>
          <a:blip r:embed="rId2" cstate="print"/>
          <a:srcRect t="11844" b="11844"/>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Reports continued…</a:t>
            </a:r>
            <a:endParaRPr lang="en-US" dirty="0"/>
          </a:p>
        </p:txBody>
      </p:sp>
      <p:sp>
        <p:nvSpPr>
          <p:cNvPr id="3" name="Content Placeholder 2"/>
          <p:cNvSpPr>
            <a:spLocks noGrp="1"/>
          </p:cNvSpPr>
          <p:nvPr>
            <p:ph sz="quarter" idx="1"/>
          </p:nvPr>
        </p:nvSpPr>
        <p:spPr/>
        <p:txBody>
          <a:bodyPr/>
          <a:lstStyle/>
          <a:p>
            <a:r>
              <a:rPr lang="en-US" dirty="0"/>
              <a:t>If you have already received an item, click Remove Line so you don’t over receive it</a:t>
            </a:r>
          </a:p>
          <a:p>
            <a:r>
              <a:rPr lang="en-US" dirty="0" smtClean="0"/>
              <a:t>Choose the line(s) you would like to receive</a:t>
            </a:r>
          </a:p>
          <a:p>
            <a:r>
              <a:rPr lang="en-US" dirty="0" smtClean="0"/>
              <a:t>Check the box to the right of your item</a:t>
            </a:r>
          </a:p>
          <a:p>
            <a:r>
              <a:rPr lang="en-US" dirty="0" smtClean="0"/>
              <a:t>When finished, click Complete</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228600" y="3881742"/>
            <a:ext cx="8667750" cy="2177647"/>
          </a:xfrm>
          <a:prstGeom prst="rect">
            <a:avLst/>
          </a:prstGeom>
        </p:spPr>
      </p:pic>
      <p:sp>
        <p:nvSpPr>
          <p:cNvPr id="5" name="Up Arrow 4"/>
          <p:cNvSpPr/>
          <p:nvPr/>
        </p:nvSpPr>
        <p:spPr>
          <a:xfrm>
            <a:off x="8386191" y="5943600"/>
            <a:ext cx="300609" cy="7498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7772400" y="4856265"/>
            <a:ext cx="613791"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8483395" y="3045643"/>
            <a:ext cx="296944" cy="8337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2314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smtClean="0"/>
              <a:t>Open Encumbrances</a:t>
            </a:r>
            <a:endParaRPr lang="en-US" dirty="0"/>
          </a:p>
        </p:txBody>
      </p:sp>
      <p:sp>
        <p:nvSpPr>
          <p:cNvPr id="3" name="Content Placeholder 2"/>
          <p:cNvSpPr>
            <a:spLocks noGrp="1"/>
          </p:cNvSpPr>
          <p:nvPr>
            <p:ph sz="quarter" idx="1"/>
          </p:nvPr>
        </p:nvSpPr>
        <p:spPr>
          <a:xfrm>
            <a:off x="857839" y="1143000"/>
            <a:ext cx="7772400" cy="4572000"/>
          </a:xfrm>
        </p:spPr>
        <p:txBody>
          <a:bodyPr/>
          <a:lstStyle/>
          <a:p>
            <a:r>
              <a:rPr lang="en-US" dirty="0" smtClean="0"/>
              <a:t>You should have query access to FGIOENC in Banner. This screen will allow you to search by your Fund and Org for a list of encumbrances. You will have to remember to change the chart to F for a Foundation FOAP.</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895600"/>
            <a:ext cx="7924800" cy="3581400"/>
          </a:xfrm>
          <a:prstGeom prst="rect">
            <a:avLst/>
          </a:prstGeom>
        </p:spPr>
      </p:pic>
    </p:spTree>
    <p:extLst>
      <p:ext uri="{BB962C8B-B14F-4D97-AF65-F5344CB8AC3E}">
        <p14:creationId xmlns:p14="http://schemas.microsoft.com/office/powerpoint/2010/main" val="3631292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rmAutofit/>
          </a:bodyPr>
          <a:lstStyle/>
          <a:p>
            <a:pPr algn="ctr"/>
            <a:r>
              <a:rPr lang="en-US" b="1" dirty="0" smtClean="0">
                <a:solidFill>
                  <a:schemeClr val="accent1"/>
                </a:solidFill>
              </a:rPr>
              <a:t>Payment Authorization</a:t>
            </a:r>
            <a:endParaRPr lang="en-US" b="1" dirty="0">
              <a:solidFill>
                <a:schemeClr val="accent1"/>
              </a:solidFill>
            </a:endParaRPr>
          </a:p>
        </p:txBody>
      </p:sp>
      <p:graphicFrame>
        <p:nvGraphicFramePr>
          <p:cNvPr id="5" name="Content Placeholder 4"/>
          <p:cNvGraphicFramePr>
            <a:graphicFrameLocks noGrp="1" noChangeAspect="1"/>
          </p:cNvGraphicFramePr>
          <p:nvPr>
            <p:ph sz="quarter" idx="1"/>
          </p:nvPr>
        </p:nvGraphicFramePr>
        <p:xfrm>
          <a:off x="152400" y="914400"/>
          <a:ext cx="8763000" cy="5638800"/>
        </p:xfrm>
        <a:graphic>
          <a:graphicData uri="http://schemas.openxmlformats.org/presentationml/2006/ole">
            <mc:AlternateContent xmlns:mc="http://schemas.openxmlformats.org/markup-compatibility/2006">
              <mc:Choice xmlns:v="urn:schemas-microsoft-com:vml" Requires="v">
                <p:oleObj spid="_x0000_s1111" name="Acrobat Document" r:id="rId4" imgW="7542857" imgH="5830114" progId="AcroExch.Document.7">
                  <p:embed/>
                </p:oleObj>
              </mc:Choice>
              <mc:Fallback>
                <p:oleObj name="Acrobat Document" r:id="rId4" imgW="7542857" imgH="5830114" progId="AcroExch.Document.7">
                  <p:embed/>
                  <p:pic>
                    <p:nvPicPr>
                      <p:cNvPr id="0" name="Content Placeholde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14400"/>
                        <a:ext cx="8763000" cy="563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Oval 21"/>
          <p:cNvSpPr/>
          <p:nvPr/>
        </p:nvSpPr>
        <p:spPr>
          <a:xfrm>
            <a:off x="1066800" y="3505200"/>
            <a:ext cx="2971800" cy="1524000"/>
          </a:xfrm>
          <a:prstGeom prst="ellipse">
            <a:avLst/>
          </a:prstGeom>
          <a:noFill/>
          <a:ln w="50800" cmpd="sng"/>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rot="10800000">
            <a:off x="5638800" y="3276600"/>
            <a:ext cx="3200400" cy="2514600"/>
          </a:xfrm>
          <a:prstGeom prst="ellipse">
            <a:avLst/>
          </a:prstGeom>
          <a:noFill/>
          <a:ln w="50800" cmpd="sng"/>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066800" y="1981200"/>
            <a:ext cx="3048000" cy="990600"/>
          </a:xfrm>
          <a:prstGeom prst="ellipse">
            <a:avLst/>
          </a:prstGeom>
          <a:noFill/>
          <a:ln w="50800" cmpd="sng"/>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791200" y="1752600"/>
            <a:ext cx="2819400" cy="1219200"/>
          </a:xfrm>
          <a:prstGeom prst="ellipse">
            <a:avLst/>
          </a:prstGeom>
          <a:noFill/>
          <a:ln w="50800" cmpd="sng"/>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 calcmode="lin" valueType="num">
                                      <p:cBhvr>
                                        <p:cTn id="17" dur="1000" fill="hold"/>
                                        <p:tgtEl>
                                          <p:spTgt spid="22"/>
                                        </p:tgtEl>
                                        <p:attrNameLst>
                                          <p:attrName>style.rotation</p:attrName>
                                        </p:attrNameLst>
                                      </p:cBhvr>
                                      <p:tavLst>
                                        <p:tav tm="0">
                                          <p:val>
                                            <p:fltVal val="90"/>
                                          </p:val>
                                        </p:tav>
                                        <p:tav tm="100000">
                                          <p:val>
                                            <p:fltVal val="0"/>
                                          </p:val>
                                        </p:tav>
                                      </p:tavLst>
                                    </p:anim>
                                    <p:animEffect transition="in" filter="fade">
                                      <p:cBhvr>
                                        <p:cTn id="18" dur="1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 calcmode="lin" valueType="num">
                                      <p:cBhvr>
                                        <p:cTn id="25" dur="1000" fill="hold"/>
                                        <p:tgtEl>
                                          <p:spTgt spid="25"/>
                                        </p:tgtEl>
                                        <p:attrNameLst>
                                          <p:attrName>style.rotation</p:attrName>
                                        </p:attrNameLst>
                                      </p:cBhvr>
                                      <p:tavLst>
                                        <p:tav tm="0">
                                          <p:val>
                                            <p:fltVal val="90"/>
                                          </p:val>
                                        </p:tav>
                                        <p:tav tm="100000">
                                          <p:val>
                                            <p:fltVal val="0"/>
                                          </p:val>
                                        </p:tav>
                                      </p:tavLst>
                                    </p:anim>
                                    <p:animEffect transition="in" filter="fade">
                                      <p:cBhvr>
                                        <p:cTn id="26" dur="1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fltVal val="0"/>
                                          </p:val>
                                        </p:tav>
                                        <p:tav tm="100000">
                                          <p:val>
                                            <p:strVal val="#ppt_h"/>
                                          </p:val>
                                        </p:tav>
                                      </p:tavLst>
                                    </p:anim>
                                    <p:anim calcmode="lin" valueType="num">
                                      <p:cBhvr>
                                        <p:cTn id="33" dur="1000" fill="hold"/>
                                        <p:tgtEl>
                                          <p:spTgt spid="27"/>
                                        </p:tgtEl>
                                        <p:attrNameLst>
                                          <p:attrName>style.rotation</p:attrName>
                                        </p:attrNameLst>
                                      </p:cBhvr>
                                      <p:tavLst>
                                        <p:tav tm="0">
                                          <p:val>
                                            <p:fltVal val="90"/>
                                          </p:val>
                                        </p:tav>
                                        <p:tav tm="100000">
                                          <p:val>
                                            <p:fltVal val="0"/>
                                          </p:val>
                                        </p:tav>
                                      </p:tavLst>
                                    </p:anim>
                                    <p:animEffect transition="in" filter="fade">
                                      <p:cBhvr>
                                        <p:cTn id="3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4" y="-76200"/>
            <a:ext cx="9144000" cy="1143000"/>
          </a:xfrm>
        </p:spPr>
        <p:txBody>
          <a:bodyPr>
            <a:normAutofit fontScale="90000"/>
          </a:bodyPr>
          <a:lstStyle/>
          <a:p>
            <a:pPr algn="ctr"/>
            <a:r>
              <a:rPr lang="en-US" b="1" dirty="0" smtClean="0">
                <a:solidFill>
                  <a:schemeClr val="accent1"/>
                </a:solidFill>
              </a:rPr>
              <a:t>Automated and Paper Payment Authorization</a:t>
            </a:r>
            <a:endParaRPr lang="en-US" b="1" dirty="0">
              <a:solidFill>
                <a:schemeClr val="accent1"/>
              </a:solidFill>
            </a:endParaRPr>
          </a:p>
        </p:txBody>
      </p:sp>
      <p:sp>
        <p:nvSpPr>
          <p:cNvPr id="3" name="Content Placeholder 2"/>
          <p:cNvSpPr>
            <a:spLocks noGrp="1"/>
          </p:cNvSpPr>
          <p:nvPr>
            <p:ph sz="quarter" idx="1"/>
          </p:nvPr>
        </p:nvSpPr>
        <p:spPr>
          <a:xfrm>
            <a:off x="490194" y="1143000"/>
            <a:ext cx="8229600" cy="5029200"/>
          </a:xfrm>
        </p:spPr>
        <p:txBody>
          <a:bodyPr>
            <a:normAutofit fontScale="85000" lnSpcReduction="20000"/>
          </a:bodyPr>
          <a:lstStyle/>
          <a:p>
            <a:r>
              <a:rPr lang="en-US" dirty="0" smtClean="0"/>
              <a:t>Payment authorizations are required for payment of items totaling less than $9,999.99</a:t>
            </a:r>
          </a:p>
          <a:p>
            <a:r>
              <a:rPr lang="en-US" b="1" dirty="0" smtClean="0"/>
              <a:t>PLACING SEPARATE ORDERS TO GET BELOW THE $9,999.99 LIMIT IS A VIOLATION OF STATE POLICY!</a:t>
            </a:r>
          </a:p>
          <a:p>
            <a:r>
              <a:rPr lang="en-US" b="1" dirty="0" smtClean="0"/>
              <a:t>If you have multiple invoices, please enter them separately. </a:t>
            </a:r>
          </a:p>
          <a:p>
            <a:r>
              <a:rPr lang="en-US" dirty="0" smtClean="0"/>
              <a:t>Business Meals – please provide sufficient details. We need to know the date of your meal or event, reason for your meal or event, name of all guests in attendance as well as names of university personnel in attendance. </a:t>
            </a:r>
            <a:endParaRPr lang="en-US" dirty="0" smtClean="0"/>
          </a:p>
          <a:p>
            <a:r>
              <a:rPr lang="en-US" dirty="0" smtClean="0"/>
              <a:t>If you use a personal MasterCard, please leave a comment that a personal card was used and that it was not the university purchasing or travel card.</a:t>
            </a:r>
            <a:endParaRPr lang="en-US" dirty="0" smtClean="0"/>
          </a:p>
          <a:p>
            <a:r>
              <a:rPr lang="en-US" dirty="0" smtClean="0"/>
              <a:t>Reimbursements – please be detailed. The more information you provide, the less likely your request will be delayed. Provide the date and reason for your purchase as well as proof of purchase. </a:t>
            </a:r>
          </a:p>
          <a:p>
            <a:r>
              <a:rPr lang="en-US" dirty="0" smtClean="0"/>
              <a:t>You cannot submit a request in Govs eShop using both an A and F chart FOAP.  You must use one or the other.</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1000" fill="hold"/>
                                        <p:tgtEl>
                                          <p:spTgt spid="3">
                                            <p:txEl>
                                              <p:pRg st="1" end="1"/>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1000" fill="hold"/>
                                        <p:tgtEl>
                                          <p:spTgt spid="3">
                                            <p:txEl>
                                              <p:pRg st="2" end="2"/>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1000" fill="hold"/>
                                        <p:tgtEl>
                                          <p:spTgt spid="3">
                                            <p:txEl>
                                              <p:pRg st="3" end="3"/>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1000" fill="hold"/>
                                        <p:tgtEl>
                                          <p:spTgt spid="3">
                                            <p:txEl>
                                              <p:pRg st="4" end="4"/>
                                            </p:txEl>
                                          </p:spTgt>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nodeType="clickEffect">
                                  <p:stCondLst>
                                    <p:cond delay="0"/>
                                  </p:stCondLst>
                                  <p:iterate type="lt">
                                    <p:tmPct val="4000"/>
                                  </p:iterate>
                                  <p:childTnLst>
                                    <p:set>
                                      <p:cBhvr override="childStyle">
                                        <p:cTn id="22" dur="1000" fill="hold"/>
                                        <p:tgtEl>
                                          <p:spTgt spid="3">
                                            <p:txEl>
                                              <p:pRg st="5" end="5"/>
                                            </p:txEl>
                                          </p:spTgt>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8" presetClass="emph" presetSubtype="0" fill="hold" nodeType="clickEffect">
                                  <p:stCondLst>
                                    <p:cond delay="0"/>
                                  </p:stCondLst>
                                  <p:iterate type="lt">
                                    <p:tmPct val="4000"/>
                                  </p:iterate>
                                  <p:childTnLst>
                                    <p:set>
                                      <p:cBhvr override="childStyle">
                                        <p:cTn id="26" dur="1000" fill="hold"/>
                                        <p:tgtEl>
                                          <p:spTgt spid="3">
                                            <p:txEl>
                                              <p:pRg st="6" end="6"/>
                                            </p:txEl>
                                          </p:spTgt>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7" presetClass="emph" presetSubtype="0" fill="hold" nodeType="clickEffect">
                                  <p:stCondLst>
                                    <p:cond delay="0"/>
                                  </p:stCondLst>
                                  <p:iterate type="lt">
                                    <p:tmPct val="0"/>
                                  </p:iterate>
                                  <p:childTnLst>
                                    <p:animClr clrSpc="rgb" dir="cw">
                                      <p:cBhvr override="childStyle">
                                        <p:cTn id="30" dur="250" autoRev="1" fill="hold"/>
                                        <p:tgtEl>
                                          <p:spTgt spid="3">
                                            <p:txEl>
                                              <p:pRg st="1" end="1"/>
                                            </p:txEl>
                                          </p:spTgt>
                                        </p:tgtEl>
                                        <p:attrNameLst>
                                          <p:attrName>style.color</p:attrName>
                                        </p:attrNameLst>
                                      </p:cBhvr>
                                      <p:to>
                                        <a:schemeClr val="bg1"/>
                                      </p:to>
                                    </p:animClr>
                                    <p:animClr clrSpc="rgb" dir="cw">
                                      <p:cBhvr>
                                        <p:cTn id="31" dur="250" autoRev="1" fill="hold"/>
                                        <p:tgtEl>
                                          <p:spTgt spid="3">
                                            <p:txEl>
                                              <p:pRg st="1" end="1"/>
                                            </p:txEl>
                                          </p:spTgt>
                                        </p:tgtEl>
                                        <p:attrNameLst>
                                          <p:attrName>fillcolor</p:attrName>
                                        </p:attrNameLst>
                                      </p:cBhvr>
                                      <p:to>
                                        <a:schemeClr val="bg1"/>
                                      </p:to>
                                    </p:animClr>
                                    <p:set>
                                      <p:cBhvr>
                                        <p:cTn id="32" dur="250" autoRev="1" fill="hold"/>
                                        <p:tgtEl>
                                          <p:spTgt spid="3">
                                            <p:txEl>
                                              <p:pRg st="1" end="1"/>
                                            </p:txEl>
                                          </p:spTgt>
                                        </p:tgtEl>
                                        <p:attrNameLst>
                                          <p:attrName>fill.type</p:attrName>
                                        </p:attrNameLst>
                                      </p:cBhvr>
                                      <p:to>
                                        <p:strVal val="solid"/>
                                      </p:to>
                                    </p:set>
                                    <p:set>
                                      <p:cBhvr>
                                        <p:cTn id="33" dur="250" autoRev="1" fill="hold"/>
                                        <p:tgtEl>
                                          <p:spTgt spid="3">
                                            <p:txEl>
                                              <p:pRg st="1" end="1"/>
                                            </p:txEl>
                                          </p:spTgt>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7" presetClass="emph" presetSubtype="0" fill="hold" nodeType="clickEffect">
                                  <p:stCondLst>
                                    <p:cond delay="0"/>
                                  </p:stCondLst>
                                  <p:iterate type="lt">
                                    <p:tmPct val="0"/>
                                  </p:iterate>
                                  <p:childTnLst>
                                    <p:animClr clrSpc="rgb" dir="cw">
                                      <p:cBhvr override="childStyle">
                                        <p:cTn id="37" dur="250" autoRev="1" fill="hold"/>
                                        <p:tgtEl>
                                          <p:spTgt spid="3">
                                            <p:txEl>
                                              <p:pRg st="2" end="2"/>
                                            </p:txEl>
                                          </p:spTgt>
                                        </p:tgtEl>
                                        <p:attrNameLst>
                                          <p:attrName>style.color</p:attrName>
                                        </p:attrNameLst>
                                      </p:cBhvr>
                                      <p:to>
                                        <a:schemeClr val="bg1"/>
                                      </p:to>
                                    </p:animClr>
                                    <p:animClr clrSpc="rgb" dir="cw">
                                      <p:cBhvr>
                                        <p:cTn id="38" dur="250" autoRev="1" fill="hold"/>
                                        <p:tgtEl>
                                          <p:spTgt spid="3">
                                            <p:txEl>
                                              <p:pRg st="2" end="2"/>
                                            </p:txEl>
                                          </p:spTgt>
                                        </p:tgtEl>
                                        <p:attrNameLst>
                                          <p:attrName>fillcolor</p:attrName>
                                        </p:attrNameLst>
                                      </p:cBhvr>
                                      <p:to>
                                        <a:schemeClr val="bg1"/>
                                      </p:to>
                                    </p:animClr>
                                    <p:set>
                                      <p:cBhvr>
                                        <p:cTn id="39" dur="250" autoRev="1" fill="hold"/>
                                        <p:tgtEl>
                                          <p:spTgt spid="3">
                                            <p:txEl>
                                              <p:pRg st="2" end="2"/>
                                            </p:txEl>
                                          </p:spTgt>
                                        </p:tgtEl>
                                        <p:attrNameLst>
                                          <p:attrName>fill.type</p:attrName>
                                        </p:attrNameLst>
                                      </p:cBhvr>
                                      <p:to>
                                        <p:strVal val="solid"/>
                                      </p:to>
                                    </p:set>
                                    <p:set>
                                      <p:cBhvr>
                                        <p:cTn id="40" dur="250" autoRev="1" fill="hold"/>
                                        <p:tgtEl>
                                          <p:spTgt spid="3">
                                            <p:txEl>
                                              <p:pRg st="2" end="2"/>
                                            </p:txEl>
                                          </p:spTgt>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7" presetClass="emph" presetSubtype="0" fill="hold" nodeType="clickEffect">
                                  <p:stCondLst>
                                    <p:cond delay="0"/>
                                  </p:stCondLst>
                                  <p:iterate type="lt">
                                    <p:tmPct val="0"/>
                                  </p:iterate>
                                  <p:childTnLst>
                                    <p:animClr clrSpc="rgb" dir="cw">
                                      <p:cBhvr override="childStyle">
                                        <p:cTn id="44" dur="250" autoRev="1" fill="hold"/>
                                        <p:tgtEl>
                                          <p:spTgt spid="3">
                                            <p:txEl>
                                              <p:pRg st="3" end="3"/>
                                            </p:txEl>
                                          </p:spTgt>
                                        </p:tgtEl>
                                        <p:attrNameLst>
                                          <p:attrName>style.color</p:attrName>
                                        </p:attrNameLst>
                                      </p:cBhvr>
                                      <p:to>
                                        <a:schemeClr val="bg1"/>
                                      </p:to>
                                    </p:animClr>
                                    <p:animClr clrSpc="rgb" dir="cw">
                                      <p:cBhvr>
                                        <p:cTn id="45" dur="250" autoRev="1" fill="hold"/>
                                        <p:tgtEl>
                                          <p:spTgt spid="3">
                                            <p:txEl>
                                              <p:pRg st="3" end="3"/>
                                            </p:txEl>
                                          </p:spTgt>
                                        </p:tgtEl>
                                        <p:attrNameLst>
                                          <p:attrName>fillcolor</p:attrName>
                                        </p:attrNameLst>
                                      </p:cBhvr>
                                      <p:to>
                                        <a:schemeClr val="bg1"/>
                                      </p:to>
                                    </p:animClr>
                                    <p:set>
                                      <p:cBhvr>
                                        <p:cTn id="46" dur="250" autoRev="1" fill="hold"/>
                                        <p:tgtEl>
                                          <p:spTgt spid="3">
                                            <p:txEl>
                                              <p:pRg st="3" end="3"/>
                                            </p:txEl>
                                          </p:spTgt>
                                        </p:tgtEl>
                                        <p:attrNameLst>
                                          <p:attrName>fill.type</p:attrName>
                                        </p:attrNameLst>
                                      </p:cBhvr>
                                      <p:to>
                                        <p:strVal val="solid"/>
                                      </p:to>
                                    </p:set>
                                    <p:set>
                                      <p:cBhvr>
                                        <p:cTn id="47" dur="250" autoRev="1" fill="hold"/>
                                        <p:tgtEl>
                                          <p:spTgt spid="3">
                                            <p:txEl>
                                              <p:pRg st="3" end="3"/>
                                            </p:txEl>
                                          </p:spTgt>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27" presetClass="emph" presetSubtype="0" fill="hold" nodeType="clickEffect">
                                  <p:stCondLst>
                                    <p:cond delay="0"/>
                                  </p:stCondLst>
                                  <p:iterate type="lt">
                                    <p:tmPct val="0"/>
                                  </p:iterate>
                                  <p:childTnLst>
                                    <p:animClr clrSpc="rgb" dir="cw">
                                      <p:cBhvr override="childStyle">
                                        <p:cTn id="51" dur="250" autoRev="1" fill="hold"/>
                                        <p:tgtEl>
                                          <p:spTgt spid="3">
                                            <p:txEl>
                                              <p:pRg st="4" end="4"/>
                                            </p:txEl>
                                          </p:spTgt>
                                        </p:tgtEl>
                                        <p:attrNameLst>
                                          <p:attrName>style.color</p:attrName>
                                        </p:attrNameLst>
                                      </p:cBhvr>
                                      <p:to>
                                        <a:schemeClr val="bg1"/>
                                      </p:to>
                                    </p:animClr>
                                    <p:animClr clrSpc="rgb" dir="cw">
                                      <p:cBhvr>
                                        <p:cTn id="52" dur="250" autoRev="1" fill="hold"/>
                                        <p:tgtEl>
                                          <p:spTgt spid="3">
                                            <p:txEl>
                                              <p:pRg st="4" end="4"/>
                                            </p:txEl>
                                          </p:spTgt>
                                        </p:tgtEl>
                                        <p:attrNameLst>
                                          <p:attrName>fillcolor</p:attrName>
                                        </p:attrNameLst>
                                      </p:cBhvr>
                                      <p:to>
                                        <a:schemeClr val="bg1"/>
                                      </p:to>
                                    </p:animClr>
                                    <p:set>
                                      <p:cBhvr>
                                        <p:cTn id="53" dur="250" autoRev="1" fill="hold"/>
                                        <p:tgtEl>
                                          <p:spTgt spid="3">
                                            <p:txEl>
                                              <p:pRg st="4" end="4"/>
                                            </p:txEl>
                                          </p:spTgt>
                                        </p:tgtEl>
                                        <p:attrNameLst>
                                          <p:attrName>fill.type</p:attrName>
                                        </p:attrNameLst>
                                      </p:cBhvr>
                                      <p:to>
                                        <p:strVal val="solid"/>
                                      </p:to>
                                    </p:set>
                                    <p:set>
                                      <p:cBhvr>
                                        <p:cTn id="54" dur="250" autoRev="1" fill="hold"/>
                                        <p:tgtEl>
                                          <p:spTgt spid="3">
                                            <p:txEl>
                                              <p:pRg st="4" end="4"/>
                                            </p:txEl>
                                          </p:spTgt>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27" presetClass="emph" presetSubtype="0" fill="hold" nodeType="clickEffect">
                                  <p:stCondLst>
                                    <p:cond delay="0"/>
                                  </p:stCondLst>
                                  <p:iterate type="lt">
                                    <p:tmPct val="0"/>
                                  </p:iterate>
                                  <p:childTnLst>
                                    <p:animClr clrSpc="rgb" dir="cw">
                                      <p:cBhvr override="childStyle">
                                        <p:cTn id="58" dur="250" autoRev="1" fill="hold"/>
                                        <p:tgtEl>
                                          <p:spTgt spid="3">
                                            <p:txEl>
                                              <p:pRg st="5" end="5"/>
                                            </p:txEl>
                                          </p:spTgt>
                                        </p:tgtEl>
                                        <p:attrNameLst>
                                          <p:attrName>style.color</p:attrName>
                                        </p:attrNameLst>
                                      </p:cBhvr>
                                      <p:to>
                                        <a:schemeClr val="bg1"/>
                                      </p:to>
                                    </p:animClr>
                                    <p:animClr clrSpc="rgb" dir="cw">
                                      <p:cBhvr>
                                        <p:cTn id="59" dur="250" autoRev="1" fill="hold"/>
                                        <p:tgtEl>
                                          <p:spTgt spid="3">
                                            <p:txEl>
                                              <p:pRg st="5" end="5"/>
                                            </p:txEl>
                                          </p:spTgt>
                                        </p:tgtEl>
                                        <p:attrNameLst>
                                          <p:attrName>fillcolor</p:attrName>
                                        </p:attrNameLst>
                                      </p:cBhvr>
                                      <p:to>
                                        <a:schemeClr val="bg1"/>
                                      </p:to>
                                    </p:animClr>
                                    <p:set>
                                      <p:cBhvr>
                                        <p:cTn id="60" dur="250" autoRev="1" fill="hold"/>
                                        <p:tgtEl>
                                          <p:spTgt spid="3">
                                            <p:txEl>
                                              <p:pRg st="5" end="5"/>
                                            </p:txEl>
                                          </p:spTgt>
                                        </p:tgtEl>
                                        <p:attrNameLst>
                                          <p:attrName>fill.type</p:attrName>
                                        </p:attrNameLst>
                                      </p:cBhvr>
                                      <p:to>
                                        <p:strVal val="solid"/>
                                      </p:to>
                                    </p:set>
                                    <p:set>
                                      <p:cBhvr>
                                        <p:cTn id="61" dur="250" autoRev="1" fill="hold"/>
                                        <p:tgtEl>
                                          <p:spTgt spid="3">
                                            <p:txEl>
                                              <p:pRg st="5" end="5"/>
                                            </p:txEl>
                                          </p:spTgt>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27" presetClass="emph" presetSubtype="0" fill="hold" nodeType="clickEffect">
                                  <p:stCondLst>
                                    <p:cond delay="0"/>
                                  </p:stCondLst>
                                  <p:iterate type="lt">
                                    <p:tmPct val="0"/>
                                  </p:iterate>
                                  <p:childTnLst>
                                    <p:animClr clrSpc="rgb" dir="cw">
                                      <p:cBhvr override="childStyle">
                                        <p:cTn id="65" dur="250" autoRev="1" fill="hold"/>
                                        <p:tgtEl>
                                          <p:spTgt spid="3">
                                            <p:txEl>
                                              <p:pRg st="6" end="6"/>
                                            </p:txEl>
                                          </p:spTgt>
                                        </p:tgtEl>
                                        <p:attrNameLst>
                                          <p:attrName>style.color</p:attrName>
                                        </p:attrNameLst>
                                      </p:cBhvr>
                                      <p:to>
                                        <a:schemeClr val="bg1"/>
                                      </p:to>
                                    </p:animClr>
                                    <p:animClr clrSpc="rgb" dir="cw">
                                      <p:cBhvr>
                                        <p:cTn id="66" dur="250" autoRev="1" fill="hold"/>
                                        <p:tgtEl>
                                          <p:spTgt spid="3">
                                            <p:txEl>
                                              <p:pRg st="6" end="6"/>
                                            </p:txEl>
                                          </p:spTgt>
                                        </p:tgtEl>
                                        <p:attrNameLst>
                                          <p:attrName>fillcolor</p:attrName>
                                        </p:attrNameLst>
                                      </p:cBhvr>
                                      <p:to>
                                        <a:schemeClr val="bg1"/>
                                      </p:to>
                                    </p:animClr>
                                    <p:set>
                                      <p:cBhvr>
                                        <p:cTn id="67" dur="250" autoRev="1" fill="hold"/>
                                        <p:tgtEl>
                                          <p:spTgt spid="3">
                                            <p:txEl>
                                              <p:pRg st="6" end="6"/>
                                            </p:txEl>
                                          </p:spTgt>
                                        </p:tgtEl>
                                        <p:attrNameLst>
                                          <p:attrName>fill.type</p:attrName>
                                        </p:attrNameLst>
                                      </p:cBhvr>
                                      <p:to>
                                        <p:strVal val="solid"/>
                                      </p:to>
                                    </p:set>
                                    <p:set>
                                      <p:cBhvr>
                                        <p:cTn id="68" dur="250" autoRev="1" fill="hold"/>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 y="0"/>
            <a:ext cx="9144000" cy="868362"/>
          </a:xfrm>
        </p:spPr>
        <p:txBody>
          <a:bodyPr>
            <a:normAutofit fontScale="90000"/>
          </a:bodyPr>
          <a:lstStyle/>
          <a:p>
            <a:pPr algn="ctr"/>
            <a:r>
              <a:rPr lang="en-US" b="1" dirty="0" smtClean="0">
                <a:solidFill>
                  <a:schemeClr val="accent1"/>
                </a:solidFill>
              </a:rPr>
              <a:t>Automated and Paper Payment Authorization</a:t>
            </a:r>
            <a:endParaRPr lang="en-US" b="1" dirty="0">
              <a:solidFill>
                <a:schemeClr val="accent1"/>
              </a:solidFill>
            </a:endParaRPr>
          </a:p>
        </p:txBody>
      </p:sp>
      <p:sp>
        <p:nvSpPr>
          <p:cNvPr id="3" name="Content Placeholder 2"/>
          <p:cNvSpPr>
            <a:spLocks noGrp="1"/>
          </p:cNvSpPr>
          <p:nvPr>
            <p:ph sz="quarter" idx="1"/>
          </p:nvPr>
        </p:nvSpPr>
        <p:spPr>
          <a:xfrm>
            <a:off x="457200" y="1066800"/>
            <a:ext cx="8229600" cy="5486400"/>
          </a:xfrm>
        </p:spPr>
        <p:txBody>
          <a:bodyPr>
            <a:normAutofit fontScale="25000" lnSpcReduction="20000"/>
          </a:bodyPr>
          <a:lstStyle/>
          <a:p>
            <a:r>
              <a:rPr lang="en-US" sz="6400" dirty="0" smtClean="0"/>
              <a:t>Retirement Events – Departmental funds may be used for food and refreshments up to $200.00 per office or departmental recognition/retirement event. You are required to use Chartwells for these events.</a:t>
            </a:r>
          </a:p>
          <a:p>
            <a:r>
              <a:rPr lang="en-US" sz="6400" dirty="0" smtClean="0"/>
              <a:t>Subscriptions/Renewals are for one year only</a:t>
            </a:r>
          </a:p>
          <a:p>
            <a:r>
              <a:rPr lang="en-US" sz="6400" dirty="0" smtClean="0"/>
              <a:t>Accounts Payable does NOT place orders nor do we contact vendors when you have issues with your order. This is the responsibility of the department placing the order.</a:t>
            </a:r>
          </a:p>
          <a:p>
            <a:pPr lvl="1"/>
            <a:r>
              <a:rPr lang="en-US" sz="6400" dirty="0" smtClean="0"/>
              <a:t>Do not send a payment authorization to us or enter a requisition in Govs eShop until the items are ready to be paid for, i.e. have been received in a satisfactory manner</a:t>
            </a:r>
          </a:p>
          <a:p>
            <a:r>
              <a:rPr lang="en-US" sz="6400" dirty="0" smtClean="0"/>
              <a:t>We do not control your budgets, nor do we keep track of how much you spend</a:t>
            </a:r>
          </a:p>
          <a:p>
            <a:r>
              <a:rPr lang="en-US" sz="6400" dirty="0" smtClean="0"/>
              <a:t>Do not wait on an invoice to submit a payment authorization</a:t>
            </a:r>
          </a:p>
          <a:p>
            <a:pPr lvl="1"/>
            <a:r>
              <a:rPr lang="en-US" sz="6400" dirty="0" smtClean="0"/>
              <a:t>All invoices should be sent to Accounts Payable</a:t>
            </a:r>
          </a:p>
          <a:p>
            <a:pPr lvl="1"/>
            <a:r>
              <a:rPr lang="en-US" sz="6400" dirty="0" smtClean="0"/>
              <a:t>If you receive the invoice, then please attach it in Govs eShop when submitting your requisition. Make sure to use the attachments tab and choose one of us as the email recipient. This lets us know there is something that requires our attention. </a:t>
            </a:r>
          </a:p>
          <a:p>
            <a:r>
              <a:rPr lang="en-US" sz="6400" dirty="0" smtClean="0"/>
              <a:t>We do not need:</a:t>
            </a:r>
          </a:p>
          <a:p>
            <a:pPr lvl="1"/>
            <a:r>
              <a:rPr lang="en-US" sz="6400" dirty="0" smtClean="0"/>
              <a:t>Duplicate copies of invoices if </a:t>
            </a:r>
            <a:r>
              <a:rPr lang="en-US" sz="6400" b="1" i="1" dirty="0" smtClean="0"/>
              <a:t>WE</a:t>
            </a:r>
            <a:r>
              <a:rPr lang="en-US" sz="6400" i="1" dirty="0" smtClean="0"/>
              <a:t> </a:t>
            </a:r>
            <a:r>
              <a:rPr lang="en-US" sz="6400" dirty="0" smtClean="0"/>
              <a:t>sent them to </a:t>
            </a:r>
            <a:r>
              <a:rPr lang="en-US" sz="6400" b="1" i="1" dirty="0" smtClean="0"/>
              <a:t>YOU</a:t>
            </a:r>
          </a:p>
          <a:p>
            <a:pPr lvl="1"/>
            <a:r>
              <a:rPr lang="en-US" sz="6400" dirty="0" smtClean="0"/>
              <a:t>Departmental purchase orders</a:t>
            </a:r>
          </a:p>
          <a:p>
            <a:pPr lvl="1"/>
            <a:r>
              <a:rPr lang="en-US" sz="6400" dirty="0" smtClean="0"/>
              <a:t>Internal AND External attachments…we only need invoices attached once</a:t>
            </a:r>
          </a:p>
          <a:p>
            <a:pPr lvl="1"/>
            <a:r>
              <a:rPr lang="en-US" sz="6400" dirty="0" smtClean="0"/>
              <a:t>Packing slips</a:t>
            </a:r>
          </a:p>
          <a:p>
            <a:pPr lvl="1"/>
            <a:r>
              <a:rPr lang="en-US" sz="6400" dirty="0" smtClean="0"/>
              <a:t>Emails between you and your department chair/dean/VP saying it is okay to order an item and discussing budgets</a:t>
            </a:r>
          </a:p>
          <a:p>
            <a:pPr lvl="2"/>
            <a:r>
              <a:rPr lang="en-US" sz="6400" dirty="0" smtClean="0"/>
              <a:t>The only email we need is from PR stating you have print approval for logo items</a:t>
            </a:r>
          </a:p>
          <a:p>
            <a:r>
              <a:rPr lang="en-US" sz="6400" dirty="0" smtClean="0"/>
              <a:t>We cannot make payment until we have received all the necessary paperwork required for auditing purposes</a:t>
            </a:r>
          </a:p>
          <a:p>
            <a:endParaRPr lang="en-US" sz="4900" dirty="0"/>
          </a:p>
          <a:p>
            <a:endParaRPr lang="en-US" dirty="0" smtClean="0"/>
          </a:p>
          <a:p>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pPr algn="ctr"/>
            <a:r>
              <a:rPr lang="en-US" b="1" dirty="0" smtClean="0">
                <a:solidFill>
                  <a:schemeClr val="accent1"/>
                </a:solidFill>
              </a:rPr>
              <a:t>Business Meal Payment Authorization</a:t>
            </a:r>
            <a:endParaRPr lang="en-US" b="1" dirty="0">
              <a:solidFill>
                <a:schemeClr val="accent1"/>
              </a:solidFill>
            </a:endParaRPr>
          </a:p>
        </p:txBody>
      </p:sp>
      <p:sp>
        <p:nvSpPr>
          <p:cNvPr id="4" name="Content Placeholder 3"/>
          <p:cNvSpPr>
            <a:spLocks noGrp="1"/>
          </p:cNvSpPr>
          <p:nvPr>
            <p:ph sz="quarter" idx="2"/>
          </p:nvPr>
        </p:nvSpPr>
        <p:spPr>
          <a:xfrm>
            <a:off x="4933950" y="914400"/>
            <a:ext cx="3749040" cy="5715000"/>
          </a:xfrm>
        </p:spPr>
        <p:txBody>
          <a:bodyPr>
            <a:normAutofit/>
          </a:bodyPr>
          <a:lstStyle/>
          <a:p>
            <a:r>
              <a:rPr lang="en-US" dirty="0" smtClean="0"/>
              <a:t>Required when food items are purchased </a:t>
            </a:r>
            <a:r>
              <a:rPr lang="en-US" b="1" u="sng" dirty="0" smtClean="0"/>
              <a:t>AND</a:t>
            </a:r>
            <a:r>
              <a:rPr lang="en-US" b="1" dirty="0" smtClean="0"/>
              <a:t>/</a:t>
            </a:r>
            <a:r>
              <a:rPr lang="en-US" b="1" u="sng" dirty="0" smtClean="0"/>
              <a:t>OR</a:t>
            </a:r>
            <a:r>
              <a:rPr lang="en-US" u="sng" dirty="0" smtClean="0"/>
              <a:t> </a:t>
            </a:r>
            <a:r>
              <a:rPr lang="en-US" dirty="0" smtClean="0"/>
              <a:t>university personnel are present </a:t>
            </a:r>
          </a:p>
          <a:p>
            <a:r>
              <a:rPr lang="en-US" dirty="0" smtClean="0"/>
              <a:t>State the purpose, attach your meeting agenda, sign in sheet, itemized and credit card receipts </a:t>
            </a:r>
            <a:endParaRPr lang="en-US" b="1" dirty="0" smtClean="0"/>
          </a:p>
          <a:p>
            <a:r>
              <a:rPr lang="en-US" dirty="0" smtClean="0"/>
              <a:t>Should be used instead of a payment authorization when </a:t>
            </a:r>
            <a:r>
              <a:rPr lang="en-US" b="1" u="sng" dirty="0" smtClean="0"/>
              <a:t>ONLY</a:t>
            </a:r>
            <a:r>
              <a:rPr lang="en-US" dirty="0" smtClean="0"/>
              <a:t> paying for food</a:t>
            </a:r>
          </a:p>
          <a:p>
            <a:r>
              <a:rPr lang="en-US" dirty="0" smtClean="0"/>
              <a:t>Account code is 74989 </a:t>
            </a:r>
          </a:p>
          <a:p>
            <a:endParaRPr lang="en-US" dirty="0"/>
          </a:p>
        </p:txBody>
      </p:sp>
      <p:graphicFrame>
        <p:nvGraphicFramePr>
          <p:cNvPr id="5" name="Content Placeholder 4"/>
          <p:cNvGraphicFramePr>
            <a:graphicFrameLocks noGrp="1" noChangeAspect="1"/>
          </p:cNvGraphicFramePr>
          <p:nvPr>
            <p:ph sz="quarter" idx="1"/>
            <p:extLst>
              <p:ext uri="{D42A27DB-BD31-4B8C-83A1-F6EECF244321}">
                <p14:modId xmlns:p14="http://schemas.microsoft.com/office/powerpoint/2010/main" val="266369240"/>
              </p:ext>
            </p:extLst>
          </p:nvPr>
        </p:nvGraphicFramePr>
        <p:xfrm>
          <a:off x="457200" y="905127"/>
          <a:ext cx="4440238" cy="5747479"/>
        </p:xfrm>
        <a:graphic>
          <a:graphicData uri="http://schemas.openxmlformats.org/presentationml/2006/ole">
            <mc:AlternateContent xmlns:mc="http://schemas.openxmlformats.org/markup-compatibility/2006">
              <mc:Choice xmlns:v="urn:schemas-microsoft-com:vml" Requires="v">
                <p:oleObj spid="_x0000_s25691" name="Acrobat Document" r:id="rId3" imgW="5829138" imgH="7543648" progId="Acrobat.Document.DC">
                  <p:embed/>
                </p:oleObj>
              </mc:Choice>
              <mc:Fallback>
                <p:oleObj name="Acrobat Document" r:id="rId3" imgW="5829138" imgH="7543648" progId="Acrobat.Document.DC">
                  <p:embed/>
                  <p:pic>
                    <p:nvPicPr>
                      <p:cNvPr id="0" name="Content Placeholder 4"/>
                      <p:cNvPicPr>
                        <a:picLocks noChangeAspect="1" noChangeArrowheads="1"/>
                      </p:cNvPicPr>
                      <p:nvPr/>
                    </p:nvPicPr>
                    <p:blipFill>
                      <a:blip r:embed="rId4"/>
                      <a:srcRect/>
                      <a:stretch>
                        <a:fillRect/>
                      </a:stretch>
                    </p:blipFill>
                    <p:spPr bwMode="auto">
                      <a:xfrm>
                        <a:off x="457200" y="905127"/>
                        <a:ext cx="4440238" cy="5747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FedEx</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When you ship with FedEx, you must send your shipping receipt with the FOAP to charge to Accounts Payable. </a:t>
            </a:r>
          </a:p>
          <a:p>
            <a:r>
              <a:rPr lang="en-US" dirty="0" smtClean="0"/>
              <a:t>If I don’t receive your receipt or FOAP, it delays paying the bill on time.</a:t>
            </a:r>
          </a:p>
          <a:p>
            <a:r>
              <a:rPr lang="en-US" dirty="0" smtClean="0"/>
              <a:t>If you are interested in setting up an online account, please let me know and I will have our account rep contact you.</a:t>
            </a:r>
          </a:p>
          <a:p>
            <a:r>
              <a:rPr lang="en-US" dirty="0" smtClean="0"/>
              <a:t>Account code is 74240</a:t>
            </a:r>
            <a:endParaRPr lang="en-US" dirty="0"/>
          </a:p>
        </p:txBody>
      </p:sp>
      <p:pic>
        <p:nvPicPr>
          <p:cNvPr id="9" name="Content Placeholder 8"/>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933950" y="1143000"/>
            <a:ext cx="3749675" cy="4609671"/>
          </a:xfrm>
        </p:spPr>
      </p:pic>
    </p:spTree>
    <p:extLst>
      <p:ext uri="{BB962C8B-B14F-4D97-AF65-F5344CB8AC3E}">
        <p14:creationId xmlns:p14="http://schemas.microsoft.com/office/powerpoint/2010/main" val="297312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225" y="304800"/>
            <a:ext cx="7772400" cy="944562"/>
          </a:xfrm>
        </p:spPr>
        <p:txBody>
          <a:bodyPr>
            <a:noAutofit/>
          </a:bodyPr>
          <a:lstStyle/>
          <a:p>
            <a:r>
              <a:rPr lang="en-US" sz="3600" dirty="0" smtClean="0"/>
              <a:t>Policy 4:026 </a:t>
            </a:r>
            <a:br>
              <a:rPr lang="en-US" sz="3600" dirty="0" smtClean="0"/>
            </a:br>
            <a:r>
              <a:rPr lang="en-US" sz="3600" dirty="0" smtClean="0"/>
              <a:t>Cash and Gift Card Payments</a:t>
            </a:r>
            <a:endParaRPr lang="en-US" sz="3600" dirty="0"/>
          </a:p>
        </p:txBody>
      </p:sp>
      <p:sp>
        <p:nvSpPr>
          <p:cNvPr id="3" name="Content Placeholder 2"/>
          <p:cNvSpPr>
            <a:spLocks noGrp="1"/>
          </p:cNvSpPr>
          <p:nvPr>
            <p:ph sz="quarter" idx="1"/>
          </p:nvPr>
        </p:nvSpPr>
        <p:spPr>
          <a:xfrm>
            <a:off x="152400" y="1249362"/>
            <a:ext cx="4496114" cy="4419600"/>
          </a:xfrm>
        </p:spPr>
        <p:txBody>
          <a:bodyPr>
            <a:noAutofit/>
          </a:bodyPr>
          <a:lstStyle/>
          <a:p>
            <a:r>
              <a:rPr lang="en-US" sz="1400" dirty="0" smtClean="0"/>
              <a:t>The value of gifts, prizes or awards to employees, including student employees will be reported to payroll and will be added to the employees W-2 for proper tax reporting.</a:t>
            </a:r>
          </a:p>
          <a:p>
            <a:r>
              <a:rPr lang="en-US" sz="1400" dirty="0" smtClean="0"/>
              <a:t>All others will be issued on a 1099 MISC and reported to the IRS if aggregate taxable payments received by such individual exceeds $600 during the calendar year.</a:t>
            </a:r>
          </a:p>
          <a:p>
            <a:r>
              <a:rPr lang="en-US" sz="1400" dirty="0" smtClean="0"/>
              <a:t>All gifts, prizes and award payments for students will be reported to financial aid.</a:t>
            </a:r>
          </a:p>
          <a:p>
            <a:r>
              <a:rPr lang="en-US" sz="1400" dirty="0" smtClean="0"/>
              <a:t>Gift card amounts should not exceed $100.00 </a:t>
            </a:r>
          </a:p>
          <a:p>
            <a:r>
              <a:rPr lang="en-US" sz="1400" dirty="0" smtClean="0"/>
              <a:t>Anything over $100.00 should be issued as a check.</a:t>
            </a:r>
          </a:p>
          <a:p>
            <a:r>
              <a:rPr lang="en-US" sz="1400" dirty="0" smtClean="0"/>
              <a:t>You cannot purchase gift cards with your purchasing or travel cards. They must be purchased through Barnes and Noble or paid for personally and a payment authorization submitted afterwards for a personal reimbursement. All required documentation should be attached to your payment authorization when going this route.</a:t>
            </a:r>
          </a:p>
          <a:p>
            <a:r>
              <a:rPr lang="en-US" sz="1400" dirty="0" smtClean="0"/>
              <a:t>Gift cards should only be purchased for the event and should not be purchased in bulk in advance for future events.</a:t>
            </a:r>
          </a:p>
          <a:p>
            <a:r>
              <a:rPr lang="en-US" sz="1400" dirty="0" smtClean="0"/>
              <a:t>Gift cards cannot be mailed.</a:t>
            </a:r>
          </a:p>
          <a:p>
            <a:r>
              <a:rPr lang="en-US" sz="1400" dirty="0" smtClean="0"/>
              <a:t>Gift cards not given out should immediately be taken to the cashier’s window for safekeeping. They should never be kept in your department.</a:t>
            </a:r>
            <a:endParaRPr lang="en-US" sz="1400" dirty="0"/>
          </a:p>
        </p:txBody>
      </p:sp>
      <p:pic>
        <p:nvPicPr>
          <p:cNvPr id="17" name="Content Placeholder 1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933950" y="1447800"/>
            <a:ext cx="3749675" cy="4800600"/>
          </a:xfrm>
        </p:spPr>
      </p:pic>
    </p:spTree>
    <p:extLst>
      <p:ext uri="{BB962C8B-B14F-4D97-AF65-F5344CB8AC3E}">
        <p14:creationId xmlns:p14="http://schemas.microsoft.com/office/powerpoint/2010/main" val="95628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Honorariums Explained</a:t>
            </a:r>
            <a:endParaRPr lang="en-US" sz="6000" b="1" dirty="0"/>
          </a:p>
        </p:txBody>
      </p:sp>
      <p:sp>
        <p:nvSpPr>
          <p:cNvPr id="3" name="Rounded Rectangle 2"/>
          <p:cNvSpPr/>
          <p:nvPr/>
        </p:nvSpPr>
        <p:spPr>
          <a:xfrm>
            <a:off x="228600" y="2133600"/>
            <a:ext cx="8647113" cy="449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A true honorarium is a payment given for a professional service (such as giving a presentation or making a speech) that is rendered nominally without charge. The person providing the service is not expecting any type of payment. </a:t>
            </a:r>
          </a:p>
          <a:p>
            <a:pPr marL="285750" indent="-285750">
              <a:buFont typeface="Arial" panose="020B0604020202020204" pitchFamily="34" charset="0"/>
              <a:buChar char="•"/>
            </a:pPr>
            <a:r>
              <a:rPr lang="en-US" dirty="0" smtClean="0"/>
              <a:t>If the person providing the service has to fill out paperwork (W-9, Minority/Ethnicity forms) they know some type of payment is coming. </a:t>
            </a:r>
          </a:p>
          <a:p>
            <a:pPr marL="285750" indent="-285750">
              <a:buFont typeface="Arial" panose="020B0604020202020204" pitchFamily="34" charset="0"/>
              <a:buChar char="•"/>
            </a:pPr>
            <a:r>
              <a:rPr lang="en-US" dirty="0" smtClean="0"/>
              <a:t>Instead of calling it an honorarium, you should initiate a personal service agreement for a guest speaker, etc… on a Contract/Agreement Routing Form in Govs eShop. </a:t>
            </a:r>
          </a:p>
          <a:p>
            <a:pPr marL="285750" indent="-285750">
              <a:buFont typeface="Arial" panose="020B0604020202020204" pitchFamily="34" charset="0"/>
              <a:buChar char="•"/>
            </a:pPr>
            <a:r>
              <a:rPr lang="en-US" dirty="0" smtClean="0"/>
              <a:t>This type of payment is considered income and can be reported to the IRS on a 1099 MISC. </a:t>
            </a:r>
          </a:p>
          <a:p>
            <a:pPr marL="285750" indent="-285750">
              <a:buFont typeface="Arial" panose="020B0604020202020204" pitchFamily="34" charset="0"/>
              <a:buChar char="•"/>
            </a:pPr>
            <a:r>
              <a:rPr lang="en-US" dirty="0" smtClean="0"/>
              <a:t>If your intention is to only cover a minimal travel expense for the guest speaker, you may initiate a Travel Claim instead. Travel expenses are not considered income and are not 1099 MISC reportable. </a:t>
            </a:r>
          </a:p>
          <a:p>
            <a:pPr marL="285750" indent="-285750">
              <a:buFont typeface="Arial" panose="020B0604020202020204" pitchFamily="34" charset="0"/>
              <a:buChar char="•"/>
            </a:pPr>
            <a:r>
              <a:rPr lang="en-US" dirty="0" smtClean="0"/>
              <a:t>If you have any questions, please contact Procurement and Contract Services for assistance with this.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2665694"/>
            <a:ext cx="6324600" cy="3963706"/>
          </a:xfrm>
        </p:spPr>
        <p:txBody>
          <a:bodyPr>
            <a:normAutofit fontScale="77500" lnSpcReduction="20000"/>
          </a:bodyPr>
          <a:lstStyle/>
          <a:p>
            <a:endParaRPr lang="en-US" dirty="0" smtClean="0">
              <a:solidFill>
                <a:schemeClr val="tx1"/>
              </a:solidFill>
            </a:endParaRPr>
          </a:p>
          <a:p>
            <a:r>
              <a:rPr lang="en-US" dirty="0">
                <a:solidFill>
                  <a:schemeClr val="tx1"/>
                </a:solidFill>
              </a:rPr>
              <a:t>Pat </a:t>
            </a:r>
            <a:r>
              <a:rPr lang="en-US" dirty="0" smtClean="0">
                <a:solidFill>
                  <a:schemeClr val="tx1"/>
                </a:solidFill>
              </a:rPr>
              <a:t>Walton </a:t>
            </a:r>
          </a:p>
          <a:p>
            <a:r>
              <a:rPr lang="en-US" dirty="0" smtClean="0">
                <a:solidFill>
                  <a:schemeClr val="tx1"/>
                </a:solidFill>
              </a:rPr>
              <a:t>Procurement &amp; Contract Services</a:t>
            </a:r>
            <a:endParaRPr lang="en-US" dirty="0">
              <a:solidFill>
                <a:schemeClr val="tx1"/>
              </a:solidFill>
            </a:endParaRPr>
          </a:p>
          <a:p>
            <a:r>
              <a:rPr lang="en-US" dirty="0" smtClean="0">
                <a:solidFill>
                  <a:schemeClr val="tx1"/>
                </a:solidFill>
              </a:rPr>
              <a:t>PO Box 4638 </a:t>
            </a:r>
          </a:p>
          <a:p>
            <a:r>
              <a:rPr lang="en-US" dirty="0" smtClean="0">
                <a:solidFill>
                  <a:schemeClr val="tx1"/>
                </a:solidFill>
              </a:rPr>
              <a:t>(931</a:t>
            </a:r>
            <a:r>
              <a:rPr lang="en-US" dirty="0">
                <a:solidFill>
                  <a:schemeClr val="tx1"/>
                </a:solidFill>
              </a:rPr>
              <a:t>) 221-7573</a:t>
            </a:r>
          </a:p>
          <a:p>
            <a:r>
              <a:rPr lang="en-US" dirty="0">
                <a:solidFill>
                  <a:schemeClr val="tx1"/>
                </a:solidFill>
              </a:rPr>
              <a:t>waltonp@apsu.edu</a:t>
            </a:r>
          </a:p>
          <a:p>
            <a:endParaRPr lang="en-US" dirty="0">
              <a:solidFill>
                <a:schemeClr val="tx1"/>
              </a:solidFill>
            </a:endParaRPr>
          </a:p>
          <a:p>
            <a:r>
              <a:rPr lang="en-US" dirty="0" smtClean="0">
                <a:solidFill>
                  <a:schemeClr val="tx1"/>
                </a:solidFill>
              </a:rPr>
              <a:t>Anita McKnight</a:t>
            </a:r>
          </a:p>
          <a:p>
            <a:r>
              <a:rPr lang="en-US" dirty="0" smtClean="0">
                <a:solidFill>
                  <a:schemeClr val="tx1"/>
                </a:solidFill>
              </a:rPr>
              <a:t>Accounts Payable</a:t>
            </a:r>
          </a:p>
          <a:p>
            <a:r>
              <a:rPr lang="en-US" dirty="0" smtClean="0">
                <a:solidFill>
                  <a:schemeClr val="tx1"/>
                </a:solidFill>
              </a:rPr>
              <a:t>PO Box 4635</a:t>
            </a:r>
          </a:p>
          <a:p>
            <a:r>
              <a:rPr lang="en-US" dirty="0" smtClean="0">
                <a:solidFill>
                  <a:schemeClr val="tx1"/>
                </a:solidFill>
              </a:rPr>
              <a:t>(931) 221-7694</a:t>
            </a:r>
          </a:p>
          <a:p>
            <a:r>
              <a:rPr lang="en-US" dirty="0" smtClean="0">
                <a:solidFill>
                  <a:schemeClr val="tx1"/>
                </a:solidFill>
              </a:rPr>
              <a:t>mcknighta@apsu.edu</a:t>
            </a:r>
          </a:p>
          <a:p>
            <a:endParaRPr lang="en-US" dirty="0" smtClean="0">
              <a:solidFill>
                <a:schemeClr val="tx1"/>
              </a:solidFill>
            </a:endParaRPr>
          </a:p>
          <a:p>
            <a:endParaRPr lang="en-US" dirty="0" smtClean="0">
              <a:solidFill>
                <a:schemeClr val="tx1"/>
              </a:solidFill>
            </a:endParaRPr>
          </a:p>
        </p:txBody>
      </p:sp>
      <p:sp>
        <p:nvSpPr>
          <p:cNvPr id="3" name="Title 2"/>
          <p:cNvSpPr>
            <a:spLocks noGrp="1"/>
          </p:cNvSpPr>
          <p:nvPr>
            <p:ph type="ctrTitle"/>
          </p:nvPr>
        </p:nvSpPr>
        <p:spPr>
          <a:xfrm>
            <a:off x="381000" y="1195669"/>
            <a:ext cx="8229600" cy="1470025"/>
          </a:xfrm>
        </p:spPr>
        <p:txBody>
          <a:bodyPr/>
          <a:lstStyle/>
          <a:p>
            <a:r>
              <a:rPr lang="en-US" dirty="0" smtClean="0"/>
              <a:t>Contracts</a:t>
            </a:r>
            <a:endParaRPr lang="en-US" dirty="0"/>
          </a:p>
        </p:txBody>
      </p:sp>
      <p:pic>
        <p:nvPicPr>
          <p:cNvPr id="32770" name="Picture 2" descr="C:\Documents and Settings\nicholsl\Local Settings\Temporary Internet Files\Content.IE5\E2LNDVUA\MC900250038[1].wmf"/>
          <p:cNvPicPr>
            <a:picLocks noChangeAspect="1" noChangeArrowheads="1"/>
          </p:cNvPicPr>
          <p:nvPr/>
        </p:nvPicPr>
        <p:blipFill>
          <a:blip r:embed="rId2" cstate="print">
            <a:grayscl/>
          </a:blip>
          <a:srcRect/>
          <a:stretch>
            <a:fillRect/>
          </a:stretch>
        </p:blipFill>
        <p:spPr bwMode="auto">
          <a:xfrm>
            <a:off x="762000" y="3124200"/>
            <a:ext cx="1982709" cy="2384079"/>
          </a:xfrm>
          <a:prstGeom prst="rect">
            <a:avLst/>
          </a:prstGeom>
          <a:noFill/>
        </p:spPr>
      </p:pic>
      <p:pic>
        <p:nvPicPr>
          <p:cNvPr id="32771" name="Picture 3" descr="C:\Documents and Settings\nicholsl\Local Settings\Temporary Internet Files\Content.IE5\PEVQ8BKI\MC900196328[1].wmf"/>
          <p:cNvPicPr>
            <a:picLocks noChangeAspect="1" noChangeArrowheads="1"/>
          </p:cNvPicPr>
          <p:nvPr/>
        </p:nvPicPr>
        <p:blipFill>
          <a:blip r:embed="rId3" cstate="print">
            <a:grayscl/>
          </a:blip>
          <a:srcRect/>
          <a:stretch>
            <a:fillRect/>
          </a:stretch>
        </p:blipFill>
        <p:spPr bwMode="auto">
          <a:xfrm>
            <a:off x="6324600" y="3126812"/>
            <a:ext cx="2118970" cy="210081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Autofit/>
          </a:bodyPr>
          <a:lstStyle/>
          <a:p>
            <a:pPr algn="ctr"/>
            <a:r>
              <a:rPr lang="en-US" b="1" dirty="0" smtClean="0">
                <a:solidFill>
                  <a:schemeClr val="accent1"/>
                </a:solidFill>
              </a:rPr>
              <a:t>Accounts Payable Staff</a:t>
            </a:r>
            <a:endParaRPr lang="en-US" b="1" dirty="0">
              <a:solidFill>
                <a:schemeClr val="accent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90946347"/>
              </p:ext>
            </p:extLst>
          </p:nvPr>
        </p:nvGraphicFramePr>
        <p:xfrm>
          <a:off x="381000" y="1066801"/>
          <a:ext cx="8382000" cy="5557246"/>
        </p:xfrm>
        <a:graphic>
          <a:graphicData uri="http://schemas.openxmlformats.org/drawingml/2006/table">
            <a:tbl>
              <a:tblPr firstRow="1" bandRow="1">
                <a:tableStyleId>{5C22544A-7EE6-4342-B048-85BDC9FD1C3A}</a:tableStyleId>
              </a:tblPr>
              <a:tblGrid>
                <a:gridCol w="2544536">
                  <a:extLst>
                    <a:ext uri="{9D8B030D-6E8A-4147-A177-3AD203B41FA5}">
                      <a16:colId xmlns:a16="http://schemas.microsoft.com/office/drawing/2014/main" val="20000"/>
                    </a:ext>
                  </a:extLst>
                </a:gridCol>
                <a:gridCol w="3043464">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367172">
                <a:tc>
                  <a:txBody>
                    <a:bodyPr/>
                    <a:lstStyle/>
                    <a:p>
                      <a:pPr algn="ctr"/>
                      <a:r>
                        <a:rPr lang="en-US" sz="2000" dirty="0" smtClean="0"/>
                        <a:t>Name</a:t>
                      </a:r>
                      <a:endParaRPr lang="en-US" sz="2000" dirty="0"/>
                    </a:p>
                  </a:txBody>
                  <a:tcPr/>
                </a:tc>
                <a:tc>
                  <a:txBody>
                    <a:bodyPr/>
                    <a:lstStyle/>
                    <a:p>
                      <a:pPr algn="ctr"/>
                      <a:r>
                        <a:rPr lang="en-US" sz="2000" dirty="0" smtClean="0"/>
                        <a:t>Position/Vendor</a:t>
                      </a:r>
                      <a:endParaRPr lang="en-US" sz="2000" dirty="0"/>
                    </a:p>
                  </a:txBody>
                  <a:tcPr/>
                </a:tc>
                <a:tc>
                  <a:txBody>
                    <a:bodyPr/>
                    <a:lstStyle/>
                    <a:p>
                      <a:pPr algn="ctr"/>
                      <a:r>
                        <a:rPr lang="en-US" sz="2000" dirty="0" smtClean="0"/>
                        <a:t>Contact</a:t>
                      </a:r>
                      <a:r>
                        <a:rPr lang="en-US" sz="2000" baseline="0" dirty="0" smtClean="0"/>
                        <a:t> Information</a:t>
                      </a:r>
                      <a:endParaRPr lang="en-US" sz="2000" dirty="0"/>
                    </a:p>
                  </a:txBody>
                  <a:tcPr/>
                </a:tc>
                <a:extLst>
                  <a:ext uri="{0D108BD9-81ED-4DB2-BD59-A6C34878D82A}">
                    <a16:rowId xmlns:a16="http://schemas.microsoft.com/office/drawing/2014/main" val="10000"/>
                  </a:ext>
                </a:extLst>
              </a:tr>
              <a:tr h="932052">
                <a:tc>
                  <a:txBody>
                    <a:bodyPr/>
                    <a:lstStyle/>
                    <a:p>
                      <a:r>
                        <a:rPr lang="en-US" sz="2000" dirty="0" smtClean="0"/>
                        <a:t>Kristi</a:t>
                      </a:r>
                      <a:r>
                        <a:rPr lang="en-US" sz="2000" baseline="0" dirty="0" smtClean="0"/>
                        <a:t> Moore</a:t>
                      </a:r>
                      <a:endParaRPr lang="en-US" sz="2000" dirty="0"/>
                    </a:p>
                  </a:txBody>
                  <a:tcPr/>
                </a:tc>
                <a:tc>
                  <a:txBody>
                    <a:bodyPr/>
                    <a:lstStyle/>
                    <a:p>
                      <a:r>
                        <a:rPr lang="en-US" sz="2000" dirty="0" smtClean="0"/>
                        <a:t>Accounts Payable Supervisor</a:t>
                      </a:r>
                      <a:r>
                        <a:rPr lang="en-US" sz="2000" baseline="0" dirty="0" smtClean="0"/>
                        <a:t> </a:t>
                      </a:r>
                    </a:p>
                    <a:p>
                      <a:r>
                        <a:rPr lang="en-US" sz="2000" baseline="0" dirty="0" smtClean="0"/>
                        <a:t>A-F/Fed Ex/Stipends</a:t>
                      </a:r>
                      <a:endParaRPr lang="en-US" sz="2000" dirty="0"/>
                    </a:p>
                  </a:txBody>
                  <a:tcPr/>
                </a:tc>
                <a:tc>
                  <a:txBody>
                    <a:bodyPr/>
                    <a:lstStyle/>
                    <a:p>
                      <a:r>
                        <a:rPr lang="en-US" sz="2000" dirty="0" smtClean="0"/>
                        <a:t>(931)</a:t>
                      </a:r>
                      <a:r>
                        <a:rPr lang="en-US" sz="2000" baseline="0" dirty="0" smtClean="0"/>
                        <a:t> 221-7692</a:t>
                      </a:r>
                    </a:p>
                    <a:p>
                      <a:r>
                        <a:rPr lang="en-US" sz="2000" baseline="0" dirty="0" smtClean="0"/>
                        <a:t>moorekl@apsu.edu</a:t>
                      </a:r>
                    </a:p>
                    <a:p>
                      <a:endParaRPr lang="en-US" sz="2000" baseline="0" dirty="0" smtClean="0"/>
                    </a:p>
                  </a:txBody>
                  <a:tcPr/>
                </a:tc>
                <a:extLst>
                  <a:ext uri="{0D108BD9-81ED-4DB2-BD59-A6C34878D82A}">
                    <a16:rowId xmlns:a16="http://schemas.microsoft.com/office/drawing/2014/main" val="10001"/>
                  </a:ext>
                </a:extLst>
              </a:tr>
              <a:tr h="649612">
                <a:tc>
                  <a:txBody>
                    <a:bodyPr/>
                    <a:lstStyle/>
                    <a:p>
                      <a:r>
                        <a:rPr lang="en-US" sz="2000" dirty="0" smtClean="0"/>
                        <a:t>Geraldine Garner</a:t>
                      </a:r>
                      <a:endParaRPr lang="en-US" sz="2000" dirty="0"/>
                    </a:p>
                  </a:txBody>
                  <a:tcPr/>
                </a:tc>
                <a:tc>
                  <a:txBody>
                    <a:bodyPr/>
                    <a:lstStyle/>
                    <a:p>
                      <a:r>
                        <a:rPr lang="en-US" sz="2000" dirty="0" smtClean="0"/>
                        <a:t>Travel</a:t>
                      </a:r>
                      <a:endParaRPr lang="en-US" sz="2000" dirty="0"/>
                    </a:p>
                  </a:txBody>
                  <a:tcPr/>
                </a:tc>
                <a:tc>
                  <a:txBody>
                    <a:bodyPr/>
                    <a:lstStyle/>
                    <a:p>
                      <a:r>
                        <a:rPr lang="en-US" sz="2000" dirty="0" smtClean="0"/>
                        <a:t>(931) 221-7373</a:t>
                      </a:r>
                    </a:p>
                    <a:p>
                      <a:r>
                        <a:rPr lang="en-US" sz="2000" dirty="0" smtClean="0"/>
                        <a:t>garnerg@apsu.edu</a:t>
                      </a:r>
                      <a:endParaRPr lang="en-US" sz="2000" dirty="0"/>
                    </a:p>
                  </a:txBody>
                  <a:tcPr/>
                </a:tc>
                <a:extLst>
                  <a:ext uri="{0D108BD9-81ED-4DB2-BD59-A6C34878D82A}">
                    <a16:rowId xmlns:a16="http://schemas.microsoft.com/office/drawing/2014/main" val="10002"/>
                  </a:ext>
                </a:extLst>
              </a:tr>
              <a:tr h="1214492">
                <a:tc>
                  <a:txBody>
                    <a:bodyPr/>
                    <a:lstStyle/>
                    <a:p>
                      <a:r>
                        <a:rPr lang="en-US" sz="2000" dirty="0" smtClean="0"/>
                        <a:t>Anita McKnight </a:t>
                      </a:r>
                      <a:endParaRPr lang="en-US" sz="2000" dirty="0"/>
                    </a:p>
                  </a:txBody>
                  <a:tcPr/>
                </a:tc>
                <a:tc>
                  <a:txBody>
                    <a:bodyPr/>
                    <a:lstStyle/>
                    <a:p>
                      <a:r>
                        <a:rPr lang="en-US" sz="2000" dirty="0" smtClean="0"/>
                        <a:t>G-N/Capital Projects</a:t>
                      </a:r>
                      <a:r>
                        <a:rPr lang="en-US" sz="2000" baseline="0" dirty="0" smtClean="0"/>
                        <a:t> and </a:t>
                      </a:r>
                      <a:r>
                        <a:rPr lang="en-US" sz="2000" dirty="0" smtClean="0"/>
                        <a:t>Contracts/All Athletics Medical Billing/Records Custodian</a:t>
                      </a:r>
                      <a:endParaRPr lang="en-US" sz="2000" dirty="0"/>
                    </a:p>
                  </a:txBody>
                  <a:tcPr/>
                </a:tc>
                <a:tc>
                  <a:txBody>
                    <a:bodyPr/>
                    <a:lstStyle/>
                    <a:p>
                      <a:r>
                        <a:rPr lang="en-US" sz="2000" dirty="0" smtClean="0"/>
                        <a:t>(931) 221-7694 mcknighta@apsu.edu</a:t>
                      </a:r>
                      <a:endParaRPr lang="en-US" sz="2000" dirty="0"/>
                    </a:p>
                  </a:txBody>
                  <a:tcPr/>
                </a:tc>
                <a:extLst>
                  <a:ext uri="{0D108BD9-81ED-4DB2-BD59-A6C34878D82A}">
                    <a16:rowId xmlns:a16="http://schemas.microsoft.com/office/drawing/2014/main" val="10003"/>
                  </a:ext>
                </a:extLst>
              </a:tr>
              <a:tr h="932052">
                <a:tc>
                  <a:txBody>
                    <a:bodyPr/>
                    <a:lstStyle/>
                    <a:p>
                      <a:r>
                        <a:rPr lang="en-US" sz="2000" dirty="0" smtClean="0"/>
                        <a:t>Lisa Parker</a:t>
                      </a:r>
                      <a:endParaRPr lang="en-US" sz="2000" dirty="0"/>
                    </a:p>
                  </a:txBody>
                  <a:tcPr/>
                </a:tc>
                <a:tc>
                  <a:txBody>
                    <a:bodyPr/>
                    <a:lstStyle/>
                    <a:p>
                      <a:r>
                        <a:rPr lang="en-US" sz="2000" dirty="0" smtClean="0"/>
                        <a:t>O-Z/Bookstore/Library/</a:t>
                      </a:r>
                    </a:p>
                    <a:p>
                      <a:r>
                        <a:rPr lang="en-US" sz="2000" dirty="0" smtClean="0"/>
                        <a:t>Enterprise/all</a:t>
                      </a:r>
                      <a:r>
                        <a:rPr lang="en-US" sz="2000" baseline="0" dirty="0" smtClean="0"/>
                        <a:t> </a:t>
                      </a:r>
                      <a:r>
                        <a:rPr lang="en-US" sz="2000" dirty="0" smtClean="0"/>
                        <a:t>Utilities/</a:t>
                      </a:r>
                    </a:p>
                    <a:p>
                      <a:r>
                        <a:rPr lang="en-US" sz="2000" dirty="0" smtClean="0"/>
                        <a:t>back up Records Custodian</a:t>
                      </a:r>
                      <a:endParaRPr lang="en-US" sz="2000" dirty="0"/>
                    </a:p>
                  </a:txBody>
                  <a:tcPr/>
                </a:tc>
                <a:tc>
                  <a:txBody>
                    <a:bodyPr/>
                    <a:lstStyle/>
                    <a:p>
                      <a:r>
                        <a:rPr lang="en-US" sz="2000" dirty="0" smtClean="0"/>
                        <a:t>(931) 221-7251</a:t>
                      </a:r>
                    </a:p>
                    <a:p>
                      <a:r>
                        <a:rPr lang="en-US" sz="2000" dirty="0" smtClean="0"/>
                        <a:t>parkerl@apsu.edu</a:t>
                      </a:r>
                      <a:endParaRPr lang="en-US" sz="2000" dirty="0"/>
                    </a:p>
                  </a:txBody>
                  <a:tcPr/>
                </a:tc>
                <a:extLst>
                  <a:ext uri="{0D108BD9-81ED-4DB2-BD59-A6C34878D82A}">
                    <a16:rowId xmlns:a16="http://schemas.microsoft.com/office/drawing/2014/main" val="10004"/>
                  </a:ext>
                </a:extLst>
              </a:tr>
              <a:tr h="649612">
                <a:tc>
                  <a:txBody>
                    <a:bodyPr/>
                    <a:lstStyle/>
                    <a:p>
                      <a:r>
                        <a:rPr lang="en-US" sz="2000" dirty="0" smtClean="0"/>
                        <a:t>JaimeTe Joshua</a:t>
                      </a:r>
                      <a:endParaRPr lang="en-US" sz="2000" dirty="0"/>
                    </a:p>
                  </a:txBody>
                  <a:tcPr/>
                </a:tc>
                <a:tc>
                  <a:txBody>
                    <a:bodyPr/>
                    <a:lstStyle/>
                    <a:p>
                      <a:r>
                        <a:rPr lang="en-US" sz="2000" dirty="0" smtClean="0"/>
                        <a:t>Data Entry/back up Records</a:t>
                      </a:r>
                      <a:r>
                        <a:rPr lang="en-US" sz="2000" baseline="0" dirty="0" smtClean="0"/>
                        <a:t> Custodian</a:t>
                      </a:r>
                      <a:endParaRPr lang="en-US" sz="2000" dirty="0"/>
                    </a:p>
                  </a:txBody>
                  <a:tcPr/>
                </a:tc>
                <a:tc>
                  <a:txBody>
                    <a:bodyPr/>
                    <a:lstStyle/>
                    <a:p>
                      <a:r>
                        <a:rPr lang="en-US" sz="2000" dirty="0" smtClean="0"/>
                        <a:t>(931) 221-1037</a:t>
                      </a:r>
                    </a:p>
                    <a:p>
                      <a:r>
                        <a:rPr lang="en-US" sz="2000" dirty="0" smtClean="0"/>
                        <a:t>joshuaj@apsu.edu</a:t>
                      </a:r>
                      <a:endParaRPr lang="en-US" sz="2000" dirty="0"/>
                    </a:p>
                  </a:txBody>
                  <a:tcPr/>
                </a:tc>
                <a:extLst>
                  <a:ext uri="{0D108BD9-81ED-4DB2-BD59-A6C34878D82A}">
                    <a16:rowId xmlns:a16="http://schemas.microsoft.com/office/drawing/2014/main" val="10005"/>
                  </a:ext>
                </a:extLst>
              </a:tr>
              <a:tr h="436606">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B94415"/>
                </a:solidFill>
              </a:rPr>
              <a:t>Contacts Explained…</a:t>
            </a:r>
            <a:endParaRPr lang="en-US" b="1" dirty="0">
              <a:solidFill>
                <a:srgbClr val="B94415"/>
              </a:solidFill>
            </a:endParaRPr>
          </a:p>
        </p:txBody>
      </p:sp>
      <p:sp>
        <p:nvSpPr>
          <p:cNvPr id="3" name="Content Placeholder 2"/>
          <p:cNvSpPr>
            <a:spLocks noGrp="1"/>
          </p:cNvSpPr>
          <p:nvPr>
            <p:ph sz="quarter" idx="1"/>
          </p:nvPr>
        </p:nvSpPr>
        <p:spPr/>
        <p:txBody>
          <a:bodyPr>
            <a:normAutofit fontScale="25000" lnSpcReduction="20000"/>
          </a:bodyPr>
          <a:lstStyle/>
          <a:p>
            <a:r>
              <a:rPr lang="en-US" sz="6400" dirty="0"/>
              <a:t>Just like other Purchase Orders, contract payments require:</a:t>
            </a:r>
          </a:p>
          <a:p>
            <a:pPr marL="0" indent="0">
              <a:buNone/>
            </a:pPr>
            <a:r>
              <a:rPr lang="en-US" sz="6400" dirty="0" smtClean="0"/>
              <a:t>      </a:t>
            </a:r>
            <a:r>
              <a:rPr lang="en-US" sz="6400" dirty="0"/>
              <a:t>1) a valid PO, 2) an invoice, and 3) a receiving report.</a:t>
            </a:r>
          </a:p>
          <a:p>
            <a:r>
              <a:rPr lang="en-US" sz="6400" dirty="0"/>
              <a:t>Since Procurement does not ask for invoices as part of the contract process, many of you start with an invoice from the vendor to start the contract process.  Please attach the invoice on the </a:t>
            </a:r>
            <a:r>
              <a:rPr lang="en-US" sz="6400" b="1" u="sng" dirty="0" smtClean="0"/>
              <a:t>Internal</a:t>
            </a:r>
            <a:r>
              <a:rPr lang="en-US" sz="6400" dirty="0" smtClean="0"/>
              <a:t> attachments tab</a:t>
            </a:r>
            <a:r>
              <a:rPr lang="en-US" sz="6400" dirty="0"/>
              <a:t>, </a:t>
            </a:r>
            <a:r>
              <a:rPr lang="en-US" sz="6400" b="1" u="sng" dirty="0"/>
              <a:t>not</a:t>
            </a:r>
            <a:r>
              <a:rPr lang="en-US" sz="6400" dirty="0"/>
              <a:t> in the Contract routing form.  We want your invoice to transfer to the PO.</a:t>
            </a:r>
          </a:p>
          <a:p>
            <a:r>
              <a:rPr lang="en-US" sz="6400" dirty="0"/>
              <a:t>Answer the Quantity question on your requisition literally!  If you are writing </a:t>
            </a:r>
            <a:r>
              <a:rPr lang="en-US" sz="6400" dirty="0" smtClean="0"/>
              <a:t>your </a:t>
            </a:r>
            <a:r>
              <a:rPr lang="en-US" sz="6400" dirty="0"/>
              <a:t>PO as a lump sum amount, answer </a:t>
            </a:r>
            <a:r>
              <a:rPr lang="en-US" sz="6400" dirty="0" smtClean="0"/>
              <a:t>“No” </a:t>
            </a:r>
            <a:r>
              <a:rPr lang="en-US" sz="6400" dirty="0"/>
              <a:t>so that the system will allow you to enter a Cost Receipt.  </a:t>
            </a:r>
            <a:r>
              <a:rPr lang="en-US" sz="6400" dirty="0" smtClean="0"/>
              <a:t>Answering “Yes” </a:t>
            </a:r>
            <a:r>
              <a:rPr lang="en-US" sz="6400" dirty="0"/>
              <a:t>but still putting “1 each” will limit you to authorizing the entire amount </a:t>
            </a:r>
            <a:r>
              <a:rPr lang="en-US" sz="6400" dirty="0" smtClean="0"/>
              <a:t>only and will not allow authorizing partial payments.</a:t>
            </a:r>
            <a:endParaRPr lang="en-US" sz="6400" dirty="0"/>
          </a:p>
          <a:p>
            <a:r>
              <a:rPr lang="en-US" sz="6400" dirty="0"/>
              <a:t>Receiving should be entered to authorize payment.  </a:t>
            </a:r>
          </a:p>
          <a:p>
            <a:r>
              <a:rPr lang="en-US" sz="6400" dirty="0"/>
              <a:t>Thanks to everyone who asks their vendors for mailed payments, generally within 1 week of your event.</a:t>
            </a:r>
          </a:p>
          <a:p>
            <a:r>
              <a:rPr lang="en-US" sz="6400" dirty="0"/>
              <a:t>If you are authorizing that a paper check </a:t>
            </a:r>
            <a:r>
              <a:rPr lang="en-US" sz="6400" dirty="0" smtClean="0"/>
              <a:t>be prepared </a:t>
            </a:r>
            <a:r>
              <a:rPr lang="en-US" sz="6400" dirty="0"/>
              <a:t>in advance for presentation at an event, </a:t>
            </a:r>
            <a:r>
              <a:rPr lang="en-US" sz="6400" dirty="0" smtClean="0"/>
              <a:t>you must enter </a:t>
            </a:r>
            <a:r>
              <a:rPr lang="en-US" sz="6400" dirty="0"/>
              <a:t>receiving to trigger payment.  </a:t>
            </a:r>
            <a:r>
              <a:rPr lang="en-US" sz="6400" dirty="0" smtClean="0"/>
              <a:t>If there are any event issues or cancellations, you MUST notify me in order that the check can be voided.</a:t>
            </a:r>
          </a:p>
          <a:p>
            <a:r>
              <a:rPr lang="en-US" sz="6400" dirty="0" smtClean="0"/>
              <a:t>Please </a:t>
            </a:r>
            <a:r>
              <a:rPr lang="en-US" sz="6400" dirty="0"/>
              <a:t>contact me at least 2 days in advance of your event to make sure I have everything needed to process payment.</a:t>
            </a:r>
          </a:p>
          <a:p>
            <a:r>
              <a:rPr lang="en-US" sz="6400" dirty="0"/>
              <a:t>KEEP IN MIND that direct-deposit options are offered to all vendors.  If a vendor has signed up for direct-deposit, payment will automatically be delayed until the second day after your event to allow us to cancel a pending payment in the event there are issues.  The vendor must be willing to receive payment a minimum of 4 days after the event to receive payment via direct-deposit.</a:t>
            </a:r>
          </a:p>
          <a:p>
            <a:endParaRPr lang="en-US" dirty="0"/>
          </a:p>
        </p:txBody>
      </p:sp>
    </p:spTree>
    <p:extLst>
      <p:ext uri="{BB962C8B-B14F-4D97-AF65-F5344CB8AC3E}">
        <p14:creationId xmlns:p14="http://schemas.microsoft.com/office/powerpoint/2010/main" val="2910626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lstStyle/>
          <a:p>
            <a:pPr algn="ctr"/>
            <a:r>
              <a:rPr lang="en-US" b="1" dirty="0" smtClean="0">
                <a:solidFill>
                  <a:schemeClr val="accent1"/>
                </a:solidFill>
              </a:rPr>
              <a:t>Journals &amp; Expenditure Transfers</a:t>
            </a:r>
            <a:endParaRPr lang="en-US" b="1" dirty="0">
              <a:solidFill>
                <a:schemeClr val="accent1"/>
              </a:solidFill>
            </a:endParaRPr>
          </a:p>
        </p:txBody>
      </p:sp>
      <p:sp>
        <p:nvSpPr>
          <p:cNvPr id="3" name="Content Placeholder 2"/>
          <p:cNvSpPr>
            <a:spLocks noGrp="1"/>
          </p:cNvSpPr>
          <p:nvPr>
            <p:ph sz="quarter" idx="1"/>
          </p:nvPr>
        </p:nvSpPr>
        <p:spPr>
          <a:xfrm>
            <a:off x="381000" y="1371600"/>
            <a:ext cx="8305800" cy="5105400"/>
          </a:xfrm>
        </p:spPr>
        <p:txBody>
          <a:bodyPr/>
          <a:lstStyle/>
          <a:p>
            <a:r>
              <a:rPr lang="en-US" dirty="0" smtClean="0"/>
              <a:t>Journals</a:t>
            </a:r>
          </a:p>
          <a:p>
            <a:pPr lvl="1"/>
            <a:r>
              <a:rPr lang="en-US" dirty="0" smtClean="0"/>
              <a:t>Used internally by Accounting Services</a:t>
            </a:r>
          </a:p>
          <a:p>
            <a:pPr lvl="1"/>
            <a:r>
              <a:rPr lang="en-US" dirty="0" smtClean="0"/>
              <a:t>If a data entry error is made on a payment authorization by Accounts Payable, then we file a journal to correct the accounting information</a:t>
            </a:r>
          </a:p>
          <a:p>
            <a:r>
              <a:rPr lang="en-US" dirty="0" smtClean="0"/>
              <a:t>Expenditure Transfers</a:t>
            </a:r>
          </a:p>
          <a:p>
            <a:pPr lvl="1"/>
            <a:r>
              <a:rPr lang="en-US" dirty="0" smtClean="0"/>
              <a:t>Used when one department is charging another department</a:t>
            </a:r>
          </a:p>
          <a:p>
            <a:pPr lvl="1"/>
            <a:r>
              <a:rPr lang="en-US" dirty="0" smtClean="0"/>
              <a:t>If a coding error is made on a payment authorization by the department (wrong FOAP), they should file an expenditure transfer to correct the accounting information</a:t>
            </a:r>
          </a:p>
          <a:p>
            <a:pPr lvl="2"/>
            <a:r>
              <a:rPr lang="en-US" dirty="0" smtClean="0"/>
              <a:t>Requires appropriate signature</a:t>
            </a:r>
          </a:p>
          <a:p>
            <a:pPr lvl="2"/>
            <a:r>
              <a:rPr lang="en-US" dirty="0" smtClean="0"/>
              <a:t>Reason for request must be stated</a:t>
            </a:r>
          </a:p>
          <a:p>
            <a:pPr lvl="2"/>
            <a:r>
              <a:rPr lang="en-US" dirty="0" smtClean="0"/>
              <a:t>Attach supporting documentation if necessary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200400"/>
            <a:ext cx="6400800" cy="1981200"/>
          </a:xfrm>
        </p:spPr>
        <p:txBody>
          <a:bodyPr>
            <a:normAutofit/>
          </a:bodyPr>
          <a:lstStyle/>
          <a:p>
            <a:r>
              <a:rPr lang="en-US" dirty="0" smtClean="0">
                <a:solidFill>
                  <a:schemeClr val="tx1"/>
                </a:solidFill>
              </a:rPr>
              <a:t>Geraldine Garner</a:t>
            </a:r>
          </a:p>
          <a:p>
            <a:r>
              <a:rPr lang="en-US" dirty="0" smtClean="0">
                <a:solidFill>
                  <a:schemeClr val="tx1"/>
                </a:solidFill>
              </a:rPr>
              <a:t>(931) 221-7373</a:t>
            </a:r>
          </a:p>
          <a:p>
            <a:r>
              <a:rPr lang="en-US" dirty="0" smtClean="0">
                <a:solidFill>
                  <a:schemeClr val="tx1"/>
                </a:solidFill>
              </a:rPr>
              <a:t>garnerg@apsu.edu</a:t>
            </a:r>
          </a:p>
          <a:p>
            <a:r>
              <a:rPr lang="en-US" dirty="0" smtClean="0">
                <a:solidFill>
                  <a:schemeClr val="tx1"/>
                </a:solidFill>
              </a:rPr>
              <a:t>PO Box 4635</a:t>
            </a:r>
            <a:endParaRPr lang="en-US" dirty="0">
              <a:solidFill>
                <a:schemeClr val="tx1"/>
              </a:solidFill>
            </a:endParaRPr>
          </a:p>
        </p:txBody>
      </p:sp>
      <p:sp>
        <p:nvSpPr>
          <p:cNvPr id="3" name="Title 2"/>
          <p:cNvSpPr>
            <a:spLocks noGrp="1"/>
          </p:cNvSpPr>
          <p:nvPr>
            <p:ph type="ctrTitle"/>
          </p:nvPr>
        </p:nvSpPr>
        <p:spPr/>
        <p:txBody>
          <a:bodyPr>
            <a:noAutofit/>
          </a:bodyPr>
          <a:lstStyle/>
          <a:p>
            <a:r>
              <a:rPr lang="en-US" sz="9600" dirty="0" smtClean="0"/>
              <a:t>Travel</a:t>
            </a:r>
            <a:endParaRPr lang="en-US" sz="9600" dirty="0"/>
          </a:p>
        </p:txBody>
      </p:sp>
      <p:pic>
        <p:nvPicPr>
          <p:cNvPr id="31749" name="Picture 5" descr="C:\Documents and Settings\nicholsl\Local Settings\Temporary Internet Files\Content.IE5\E2LNDVUA\MC900036738[1].wmf"/>
          <p:cNvPicPr>
            <a:picLocks noChangeAspect="1" noChangeArrowheads="1"/>
          </p:cNvPicPr>
          <p:nvPr/>
        </p:nvPicPr>
        <p:blipFill>
          <a:blip r:embed="rId2" cstate="print">
            <a:grayscl/>
          </a:blip>
          <a:srcRect/>
          <a:stretch>
            <a:fillRect/>
          </a:stretch>
        </p:blipFill>
        <p:spPr bwMode="auto">
          <a:xfrm>
            <a:off x="6172200" y="3200400"/>
            <a:ext cx="1828800" cy="1874520"/>
          </a:xfrm>
          <a:prstGeom prst="rect">
            <a:avLst/>
          </a:prstGeom>
          <a:noFill/>
        </p:spPr>
      </p:pic>
      <p:pic>
        <p:nvPicPr>
          <p:cNvPr id="31750" name="Picture 6" descr="C:\Documents and Settings\nicholsl\Local Settings\Temporary Internet Files\Content.IE5\E2LNDVUA\MC900016039[1].wmf"/>
          <p:cNvPicPr>
            <a:picLocks noChangeAspect="1" noChangeArrowheads="1"/>
          </p:cNvPicPr>
          <p:nvPr/>
        </p:nvPicPr>
        <p:blipFill>
          <a:blip r:embed="rId3" cstate="print">
            <a:grayscl/>
          </a:blip>
          <a:srcRect/>
          <a:stretch>
            <a:fillRect/>
          </a:stretch>
        </p:blipFill>
        <p:spPr bwMode="auto">
          <a:xfrm>
            <a:off x="1066800" y="3276600"/>
            <a:ext cx="2159813" cy="178961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smtClean="0">
                <a:solidFill>
                  <a:schemeClr val="accent1"/>
                </a:solidFill>
              </a:rPr>
              <a:t>Automated Travel System</a:t>
            </a:r>
            <a:endParaRPr lang="en-US" sz="5400" b="1" dirty="0">
              <a:solidFill>
                <a:schemeClr val="accent1"/>
              </a:solidFill>
            </a:endParaRPr>
          </a:p>
        </p:txBody>
      </p:sp>
      <p:pic>
        <p:nvPicPr>
          <p:cNvPr id="9" name="MS900074738[1].wav">
            <a:hlinkClick r:id="" action="ppaction://media"/>
          </p:cNvPr>
          <p:cNvPicPr>
            <a:picLocks noGrp="1" noChangeAspect="1"/>
          </p:cNvPicPr>
          <p:nvPr>
            <p:ph sz="quarter" idx="1"/>
            <a:audioFile r:link="rId2"/>
            <p:extLst>
              <p:ext uri="{DAA4B4D4-6D71-4841-9C94-3DE7FCFB9230}">
                <p14:media xmlns:p14="http://schemas.microsoft.com/office/powerpoint/2010/main" r:embed="rId1"/>
              </p:ext>
            </p:extLst>
          </p:nvPr>
        </p:nvPicPr>
        <p:blipFill>
          <a:blip r:embed="rId4" cstate="print"/>
          <a:stretch>
            <a:fillRect/>
          </a:stretch>
        </p:blipFill>
        <p:spPr>
          <a:xfrm>
            <a:off x="6705600" y="5410200"/>
            <a:ext cx="304800" cy="304800"/>
          </a:xfrm>
          <a:prstGeom prst="rect">
            <a:avLst/>
          </a:prstGeom>
        </p:spPr>
      </p:pic>
      <p:sp>
        <p:nvSpPr>
          <p:cNvPr id="13" name="Content Placeholder 12"/>
          <p:cNvSpPr>
            <a:spLocks noGrp="1"/>
          </p:cNvSpPr>
          <p:nvPr>
            <p:ph sz="quarter" idx="2"/>
          </p:nvPr>
        </p:nvSpPr>
        <p:spPr>
          <a:xfrm>
            <a:off x="289560" y="2667000"/>
            <a:ext cx="4511040" cy="4495800"/>
          </a:xfrm>
        </p:spPr>
        <p:txBody>
          <a:bodyPr>
            <a:normAutofit/>
          </a:bodyPr>
          <a:lstStyle/>
          <a:p>
            <a:r>
              <a:rPr lang="en-US" sz="2000" dirty="0" smtClean="0"/>
              <a:t>Travel Authorizations MUST be submitted at least two weeks before your travel begins</a:t>
            </a:r>
          </a:p>
          <a:p>
            <a:r>
              <a:rPr lang="en-US" sz="2000" dirty="0" smtClean="0"/>
              <a:t>Login to OneStop</a:t>
            </a:r>
          </a:p>
          <a:p>
            <a:pPr lvl="1"/>
            <a:r>
              <a:rPr lang="en-US" sz="1800" dirty="0" smtClean="0"/>
              <a:t>Click on Web Self Service</a:t>
            </a:r>
          </a:p>
          <a:p>
            <a:pPr lvl="1"/>
            <a:r>
              <a:rPr lang="en-US" sz="1800" dirty="0" smtClean="0"/>
              <a:t>Click on the Finance Tab</a:t>
            </a:r>
          </a:p>
          <a:p>
            <a:pPr lvl="1"/>
            <a:r>
              <a:rPr lang="en-US" sz="1800" dirty="0" smtClean="0"/>
              <a:t>Click on Travel</a:t>
            </a:r>
          </a:p>
          <a:p>
            <a:pPr lvl="1"/>
            <a:r>
              <a:rPr lang="en-US" sz="1800" dirty="0" smtClean="0"/>
              <a:t>Select from the following options:</a:t>
            </a:r>
          </a:p>
          <a:p>
            <a:pPr lvl="2"/>
            <a:r>
              <a:rPr lang="en-US" sz="1600" dirty="0" smtClean="0"/>
              <a:t>Create New Single Trip Travel Authorization</a:t>
            </a:r>
          </a:p>
          <a:p>
            <a:pPr lvl="2"/>
            <a:r>
              <a:rPr lang="en-US" sz="1600" dirty="0" smtClean="0"/>
              <a:t>Create New Blanket Travel Authorization</a:t>
            </a:r>
          </a:p>
          <a:p>
            <a:pPr lvl="2"/>
            <a:r>
              <a:rPr lang="en-US" sz="1600" dirty="0" smtClean="0"/>
              <a:t>Create New Travel Claim</a:t>
            </a:r>
          </a:p>
        </p:txBody>
      </p:sp>
      <p:pic>
        <p:nvPicPr>
          <p:cNvPr id="18435" name="Picture 3" descr="C:\Documents and Settings\nicholsl\Local Settings\Temporary Internet Files\Content.IE5\ZTMWZUYA\MC900001297[1].wmf"/>
          <p:cNvPicPr>
            <a:picLocks noChangeAspect="1" noChangeArrowheads="1"/>
          </p:cNvPicPr>
          <p:nvPr/>
        </p:nvPicPr>
        <p:blipFill>
          <a:blip r:embed="rId5" cstate="print"/>
          <a:srcRect/>
          <a:stretch>
            <a:fillRect/>
          </a:stretch>
        </p:blipFill>
        <p:spPr bwMode="auto">
          <a:xfrm>
            <a:off x="4766035" y="1764384"/>
            <a:ext cx="3890205" cy="3950616"/>
          </a:xfrm>
          <a:prstGeom prst="rect">
            <a:avLst/>
          </a:prstGeom>
          <a:noFill/>
        </p:spPr>
      </p:pic>
      <p:pic>
        <p:nvPicPr>
          <p:cNvPr id="18437" name="Picture 5" descr="C:\Documents and Settings\nicholsl\Local Settings\Temporary Internet Files\Content.IE5\ZTMWZUYA\MC900233936[1].wmf"/>
          <p:cNvPicPr>
            <a:picLocks noChangeAspect="1" noChangeArrowheads="1"/>
          </p:cNvPicPr>
          <p:nvPr/>
        </p:nvPicPr>
        <p:blipFill>
          <a:blip r:embed="rId6" cstate="print">
            <a:grayscl/>
          </a:blip>
          <a:srcRect/>
          <a:stretch>
            <a:fillRect/>
          </a:stretch>
        </p:blipFill>
        <p:spPr bwMode="auto">
          <a:xfrm>
            <a:off x="533400" y="1417638"/>
            <a:ext cx="1371600" cy="1069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sz="quarter" idx="4294967295"/>
          </p:nvPr>
        </p:nvGraphicFramePr>
        <p:xfrm>
          <a:off x="3429000" y="152400"/>
          <a:ext cx="4953000" cy="6553200"/>
        </p:xfrm>
        <a:graphic>
          <a:graphicData uri="http://schemas.openxmlformats.org/presentationml/2006/ole">
            <mc:AlternateContent xmlns:mc="http://schemas.openxmlformats.org/markup-compatibility/2006">
              <mc:Choice xmlns:v="urn:schemas-microsoft-com:vml" Requires="v">
                <p:oleObj spid="_x0000_s20569" name="Acrobat Document" r:id="rId3" imgW="5829076" imgH="7543759" progId="AcroExch.Document.7">
                  <p:embed/>
                </p:oleObj>
              </mc:Choice>
              <mc:Fallback>
                <p:oleObj name="Acrobat Document" r:id="rId3" imgW="5829076" imgH="7543759" progId="AcroExch.Document.7">
                  <p:embed/>
                  <p:pic>
                    <p:nvPicPr>
                      <p:cNvPr id="0" name="Content Placeholder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52400"/>
                        <a:ext cx="4953000" cy="655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04800" y="533400"/>
            <a:ext cx="2895600" cy="3447098"/>
          </a:xfrm>
          <a:prstGeom prst="rect">
            <a:avLst/>
          </a:prstGeom>
          <a:noFill/>
        </p:spPr>
        <p:txBody>
          <a:bodyPr wrap="square" rtlCol="0">
            <a:spAutoFit/>
          </a:bodyPr>
          <a:lstStyle/>
          <a:p>
            <a:pPr algn="ctr"/>
            <a:r>
              <a:rPr lang="en-US" sz="2800" b="1" dirty="0" smtClean="0">
                <a:solidFill>
                  <a:schemeClr val="accent1"/>
                </a:solidFill>
              </a:rPr>
              <a:t>Paper Travel Authorization</a:t>
            </a:r>
          </a:p>
          <a:p>
            <a:pPr algn="ctr"/>
            <a:endParaRPr lang="en-US" dirty="0" smtClean="0">
              <a:solidFill>
                <a:srgbClr val="FF0000"/>
              </a:solidFill>
            </a:endParaRPr>
          </a:p>
          <a:p>
            <a:pPr>
              <a:buClr>
                <a:schemeClr val="accent1"/>
              </a:buClr>
              <a:buFont typeface="Arial" pitchFamily="34" charset="0"/>
              <a:buChar char="•"/>
            </a:pPr>
            <a:r>
              <a:rPr lang="en-US" dirty="0" smtClean="0"/>
              <a:t> Can be found by visiting Accounting Services website</a:t>
            </a:r>
          </a:p>
          <a:p>
            <a:pPr>
              <a:buClr>
                <a:schemeClr val="accent1"/>
              </a:buClr>
              <a:buFont typeface="Arial" pitchFamily="34" charset="0"/>
              <a:buChar char="•"/>
            </a:pPr>
            <a:r>
              <a:rPr lang="en-US" dirty="0" smtClean="0"/>
              <a:t> Downloadable PDF file</a:t>
            </a:r>
          </a:p>
          <a:p>
            <a:pPr>
              <a:buClr>
                <a:schemeClr val="accent1"/>
              </a:buClr>
              <a:buFont typeface="Arial" pitchFamily="34" charset="0"/>
              <a:buChar char="•"/>
            </a:pPr>
            <a:r>
              <a:rPr lang="en-US" dirty="0" smtClean="0"/>
              <a:t> For use prior to traveling</a:t>
            </a:r>
          </a:p>
          <a:p>
            <a:pPr lvl="1">
              <a:buClr>
                <a:schemeClr val="accent1"/>
              </a:buClr>
              <a:buFont typeface="Arial" pitchFamily="34" charset="0"/>
              <a:buChar char="•"/>
            </a:pPr>
            <a:r>
              <a:rPr lang="en-US" dirty="0" smtClean="0"/>
              <a:t> by car</a:t>
            </a:r>
          </a:p>
          <a:p>
            <a:pPr lvl="1">
              <a:buClr>
                <a:schemeClr val="accent1"/>
              </a:buClr>
              <a:buFont typeface="Arial" pitchFamily="34" charset="0"/>
              <a:buChar char="•"/>
            </a:pPr>
            <a:r>
              <a:rPr lang="en-US" dirty="0" smtClean="0"/>
              <a:t> by airplane</a:t>
            </a:r>
          </a:p>
          <a:p>
            <a:pPr lvl="1">
              <a:buClr>
                <a:schemeClr val="accent1"/>
              </a:buClr>
              <a:buFont typeface="Arial" pitchFamily="34" charset="0"/>
              <a:buChar char="•"/>
            </a:pPr>
            <a:r>
              <a:rPr lang="en-US" dirty="0" smtClean="0"/>
              <a:t> to conferences</a:t>
            </a:r>
          </a:p>
          <a:p>
            <a:pPr lvl="1">
              <a:buClr>
                <a:schemeClr val="accent1"/>
              </a:buClr>
              <a:buFont typeface="Arial" pitchFamily="34" charset="0"/>
              <a:buChar char="•"/>
            </a:pPr>
            <a:r>
              <a:rPr lang="en-US" dirty="0" smtClean="0"/>
              <a:t> etc…</a:t>
            </a:r>
          </a:p>
        </p:txBody>
      </p:sp>
      <p:pic>
        <p:nvPicPr>
          <p:cNvPr id="20487" name="Picture 7" descr="C:\Documents and Settings\nicholsl\Local Settings\Temporary Internet Files\Content.IE5\KE3XD057\MC900231839[1].wmf"/>
          <p:cNvPicPr>
            <a:picLocks noChangeAspect="1" noChangeArrowheads="1"/>
          </p:cNvPicPr>
          <p:nvPr/>
        </p:nvPicPr>
        <p:blipFill>
          <a:blip r:embed="rId5" cstate="print">
            <a:duotone>
              <a:prstClr val="black"/>
              <a:schemeClr val="tx2">
                <a:tint val="45000"/>
                <a:satMod val="400000"/>
              </a:schemeClr>
            </a:duotone>
          </a:blip>
          <a:srcRect/>
          <a:stretch>
            <a:fillRect/>
          </a:stretch>
        </p:blipFill>
        <p:spPr bwMode="auto">
          <a:xfrm>
            <a:off x="609600" y="3962400"/>
            <a:ext cx="2217225" cy="2438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noAutofit/>
          </a:bodyPr>
          <a:lstStyle/>
          <a:p>
            <a:pPr algn="ctr"/>
            <a:r>
              <a:rPr lang="en-US" sz="3500" b="1" dirty="0" smtClean="0">
                <a:solidFill>
                  <a:schemeClr val="accent1"/>
                </a:solidFill>
              </a:rPr>
              <a:t>Automated and Paper Travel Authorizations</a:t>
            </a:r>
            <a:endParaRPr lang="en-US" sz="3500" b="1" dirty="0">
              <a:solidFill>
                <a:schemeClr val="accent1"/>
              </a:solidFill>
            </a:endParaRPr>
          </a:p>
        </p:txBody>
      </p:sp>
      <p:sp>
        <p:nvSpPr>
          <p:cNvPr id="3" name="Content Placeholder 2"/>
          <p:cNvSpPr>
            <a:spLocks noGrp="1"/>
          </p:cNvSpPr>
          <p:nvPr>
            <p:ph sz="quarter" idx="1"/>
          </p:nvPr>
        </p:nvSpPr>
        <p:spPr>
          <a:xfrm>
            <a:off x="381000" y="1219200"/>
            <a:ext cx="8305800" cy="4800600"/>
          </a:xfrm>
        </p:spPr>
        <p:txBody>
          <a:bodyPr>
            <a:normAutofit fontScale="85000" lnSpcReduction="20000"/>
          </a:bodyPr>
          <a:lstStyle/>
          <a:p>
            <a:r>
              <a:rPr lang="en-US" dirty="0" smtClean="0"/>
              <a:t>What do I need to fill out on the travel authorization form?</a:t>
            </a:r>
          </a:p>
          <a:p>
            <a:pPr lvl="1"/>
            <a:r>
              <a:rPr lang="en-US" dirty="0" smtClean="0"/>
              <a:t>Fill out the top portion</a:t>
            </a:r>
          </a:p>
          <a:p>
            <a:pPr lvl="1"/>
            <a:r>
              <a:rPr lang="en-US" dirty="0" smtClean="0"/>
              <a:t>Tell us how you plan to travel</a:t>
            </a:r>
          </a:p>
          <a:p>
            <a:pPr lvl="1"/>
            <a:r>
              <a:rPr lang="en-US" dirty="0" smtClean="0"/>
              <a:t>List all expenses (or you will not be reimbursed for them)</a:t>
            </a:r>
          </a:p>
          <a:p>
            <a:pPr lvl="1"/>
            <a:r>
              <a:rPr lang="en-US" dirty="0" smtClean="0"/>
              <a:t>Airfare </a:t>
            </a:r>
            <a:endParaRPr lang="en-US" dirty="0"/>
          </a:p>
          <a:p>
            <a:pPr lvl="2"/>
            <a:r>
              <a:rPr lang="en-US" dirty="0" smtClean="0"/>
              <a:t>Paid by departmental credit card</a:t>
            </a:r>
          </a:p>
          <a:p>
            <a:pPr lvl="2"/>
            <a:r>
              <a:rPr lang="en-US" dirty="0" smtClean="0"/>
              <a:t>Travel card</a:t>
            </a:r>
          </a:p>
          <a:p>
            <a:pPr lvl="2"/>
            <a:r>
              <a:rPr lang="en-US" dirty="0" smtClean="0"/>
              <a:t>Paid by traveler</a:t>
            </a:r>
            <a:endParaRPr lang="en-US" dirty="0"/>
          </a:p>
          <a:p>
            <a:pPr lvl="1"/>
            <a:r>
              <a:rPr lang="en-US" dirty="0" smtClean="0"/>
              <a:t>Lodging (Conference exception)</a:t>
            </a:r>
          </a:p>
          <a:p>
            <a:pPr lvl="1"/>
            <a:r>
              <a:rPr lang="en-US" dirty="0" smtClean="0"/>
              <a:t>Meals and incidentals</a:t>
            </a:r>
          </a:p>
          <a:p>
            <a:pPr lvl="2"/>
            <a:r>
              <a:rPr lang="en-US" dirty="0" smtClean="0"/>
              <a:t>Per diem is still allowed, but meals will no longer be reimbursed for individual travel on the travel card…only group travel.</a:t>
            </a:r>
          </a:p>
          <a:p>
            <a:pPr lvl="2"/>
            <a:r>
              <a:rPr lang="en-US" dirty="0" smtClean="0"/>
              <a:t>In-State refer to TBR guidelines</a:t>
            </a:r>
          </a:p>
          <a:p>
            <a:pPr lvl="2"/>
            <a:r>
              <a:rPr lang="en-US" dirty="0" smtClean="0"/>
              <a:t>Out-of-State refer to CONUS - www.gsa.gov/perdiem</a:t>
            </a:r>
          </a:p>
          <a:p>
            <a:pPr lvl="1"/>
            <a:r>
              <a:rPr lang="en-US" dirty="0" smtClean="0"/>
              <a:t>Registration</a:t>
            </a:r>
          </a:p>
          <a:p>
            <a:pPr lvl="2"/>
            <a:r>
              <a:rPr lang="en-US" dirty="0" smtClean="0"/>
              <a:t>If it needs to be paid in advance, please fill out the bottom portion</a:t>
            </a:r>
          </a:p>
          <a:p>
            <a:pPr lvl="1"/>
            <a:r>
              <a:rPr lang="en-US" dirty="0" smtClean="0"/>
              <a:t>Total Expenses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lgn="ctr"/>
            <a:r>
              <a:rPr lang="en-US" sz="3900" b="1" dirty="0" smtClean="0">
                <a:solidFill>
                  <a:schemeClr val="accent1"/>
                </a:solidFill>
              </a:rPr>
              <a:t>Automated and Paper </a:t>
            </a:r>
            <a:br>
              <a:rPr lang="en-US" sz="3900" b="1" dirty="0" smtClean="0">
                <a:solidFill>
                  <a:schemeClr val="accent1"/>
                </a:solidFill>
              </a:rPr>
            </a:br>
            <a:r>
              <a:rPr lang="en-US" sz="3900" b="1" dirty="0" smtClean="0">
                <a:solidFill>
                  <a:schemeClr val="accent1"/>
                </a:solidFill>
              </a:rPr>
              <a:t>Travel Authorizations continued…</a:t>
            </a:r>
            <a:endParaRPr lang="en-US" sz="3900" dirty="0"/>
          </a:p>
        </p:txBody>
      </p:sp>
      <p:sp>
        <p:nvSpPr>
          <p:cNvPr id="3" name="Content Placeholder 2"/>
          <p:cNvSpPr>
            <a:spLocks noGrp="1"/>
          </p:cNvSpPr>
          <p:nvPr>
            <p:ph sz="quarter" idx="1"/>
          </p:nvPr>
        </p:nvSpPr>
        <p:spPr>
          <a:xfrm>
            <a:off x="609600" y="1617552"/>
            <a:ext cx="8077200" cy="4402248"/>
          </a:xfrm>
        </p:spPr>
        <p:txBody>
          <a:bodyPr/>
          <a:lstStyle/>
          <a:p>
            <a:r>
              <a:rPr lang="en-US" dirty="0" smtClean="0"/>
              <a:t>Travel Advances</a:t>
            </a:r>
          </a:p>
          <a:p>
            <a:pPr lvl="1"/>
            <a:r>
              <a:rPr lang="en-US" dirty="0" smtClean="0"/>
              <a:t>Cannot exceed 80%</a:t>
            </a:r>
          </a:p>
          <a:p>
            <a:r>
              <a:rPr lang="en-US" dirty="0" smtClean="0"/>
              <a:t>List FOAP (Fund-Orgn-Account)</a:t>
            </a:r>
          </a:p>
          <a:p>
            <a:r>
              <a:rPr lang="en-US" dirty="0" smtClean="0"/>
              <a:t>Obtain appropriate signatures</a:t>
            </a:r>
            <a:endParaRPr lang="en-US" dirty="0"/>
          </a:p>
        </p:txBody>
      </p:sp>
      <p:pic>
        <p:nvPicPr>
          <p:cNvPr id="18434" name="Picture 2" descr="C:\Documents and Settings\nicholsl\Local Settings\Temporary Internet Files\Content.IE5\QL8PV9LG\MC900233924[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2819400" y="3962400"/>
            <a:ext cx="2183394" cy="1708087"/>
          </a:xfrm>
          <a:prstGeom prst="rect">
            <a:avLst/>
          </a:prstGeom>
          <a:noFill/>
        </p:spPr>
      </p:pic>
      <p:pic>
        <p:nvPicPr>
          <p:cNvPr id="18435" name="Picture 3" descr="C:\Documents and Settings\nicholsl\Local Settings\Temporary Internet Files\Content.IE5\J1EWHGCF\MM900283618[1].gif"/>
          <p:cNvPicPr>
            <a:picLocks noChangeAspect="1" noChangeArrowheads="1" noCrop="1"/>
          </p:cNvPicPr>
          <p:nvPr/>
        </p:nvPicPr>
        <p:blipFill>
          <a:blip r:embed="rId5" cstate="print">
            <a:duotone>
              <a:schemeClr val="accent5">
                <a:shade val="45000"/>
                <a:satMod val="135000"/>
              </a:schemeClr>
              <a:prstClr val="white"/>
            </a:duotone>
          </a:blip>
          <a:srcRect/>
          <a:stretch>
            <a:fillRect/>
          </a:stretch>
        </p:blipFill>
        <p:spPr bwMode="auto">
          <a:xfrm>
            <a:off x="1981200" y="5715000"/>
            <a:ext cx="609600" cy="638175"/>
          </a:xfrm>
          <a:prstGeom prst="rect">
            <a:avLst/>
          </a:prstGeom>
          <a:noFill/>
        </p:spPr>
      </p:pic>
      <p:pic>
        <p:nvPicPr>
          <p:cNvPr id="18438" name="Picture 6" descr="C:\Documents and Settings\nicholsl\Local Settings\Temporary Internet Files\Content.IE5\QL8PV9LG\MC900024297[1].wmf"/>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609600" y="3505200"/>
            <a:ext cx="1743761" cy="1603858"/>
          </a:xfrm>
          <a:prstGeom prst="rect">
            <a:avLst/>
          </a:prstGeom>
          <a:noFill/>
        </p:spPr>
      </p:pic>
      <p:pic>
        <p:nvPicPr>
          <p:cNvPr id="18439" name="Picture 7" descr="C:\Documents and Settings\nicholsl\Local Settings\Temporary Internet Files\Content.IE5\J1EWHGCF\MC900410483[1].wmf"/>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5181600" y="2971800"/>
            <a:ext cx="3665145" cy="3440317"/>
          </a:xfrm>
          <a:prstGeom prst="rect">
            <a:avLst/>
          </a:prstGeom>
          <a:noFill/>
        </p:spPr>
      </p:pic>
      <p:pic>
        <p:nvPicPr>
          <p:cNvPr id="18440" name="Picture 8" descr="C:\Documents and Settings\nicholsl\Local Settings\Temporary Internet Files\Content.IE5\ZTMWZUYA\MC900198672[1].wmf"/>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5638800" y="1371600"/>
            <a:ext cx="2067208" cy="1278048"/>
          </a:xfrm>
          <a:prstGeom prst="rect">
            <a:avLst/>
          </a:prstGeom>
          <a:noFill/>
        </p:spPr>
      </p:pic>
      <p:pic>
        <p:nvPicPr>
          <p:cNvPr id="185" name="MS90007492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46" fill="hold"/>
                                        <p:tgtEl>
                                          <p:spTgt spid="1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5000" fill="hold" display="0">
                  <p:stCondLst>
                    <p:cond delay="indefinite"/>
                  </p:stCondLst>
                  <p:endCondLst>
                    <p:cond evt="onPrev" delay="0">
                      <p:tgtEl>
                        <p:sldTgt/>
                      </p:tgtEl>
                    </p:cond>
                    <p:cond evt="onStopAudio" delay="0">
                      <p:tgtEl>
                        <p:sldTgt/>
                      </p:tgtEl>
                    </p:cond>
                  </p:endCondLst>
                </p:cTn>
                <p:tgtEl>
                  <p:spTgt spid="18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869950"/>
          </a:xfrm>
        </p:spPr>
        <p:txBody>
          <a:bodyPr>
            <a:normAutofit/>
          </a:bodyPr>
          <a:lstStyle/>
          <a:p>
            <a:pPr algn="ctr"/>
            <a:r>
              <a:rPr lang="en-US" sz="4800" b="1" dirty="0" smtClean="0">
                <a:solidFill>
                  <a:schemeClr val="accent1"/>
                </a:solidFill>
              </a:rPr>
              <a:t>Paper Travel Claim</a:t>
            </a:r>
            <a:endParaRPr lang="en-US" sz="4800" b="1" dirty="0">
              <a:solidFill>
                <a:schemeClr val="accent1"/>
              </a:solidFill>
            </a:endParaRPr>
          </a:p>
        </p:txBody>
      </p:sp>
      <p:pic>
        <p:nvPicPr>
          <p:cNvPr id="13" name="Picture 12" descr="untitled.PNG"/>
          <p:cNvPicPr>
            <a:picLocks noChangeAspect="1"/>
          </p:cNvPicPr>
          <p:nvPr/>
        </p:nvPicPr>
        <p:blipFill>
          <a:blip r:embed="rId2" cstate="print"/>
          <a:stretch>
            <a:fillRect/>
          </a:stretch>
        </p:blipFill>
        <p:spPr>
          <a:xfrm>
            <a:off x="511359" y="964614"/>
            <a:ext cx="8099241" cy="566478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pPr algn="ctr"/>
            <a:r>
              <a:rPr lang="en-US" sz="4800" b="1" dirty="0" smtClean="0">
                <a:solidFill>
                  <a:schemeClr val="accent1"/>
                </a:solidFill>
              </a:rPr>
              <a:t>Automated and Paper Travel Claim</a:t>
            </a:r>
            <a:endParaRPr lang="en-US" sz="4800" dirty="0"/>
          </a:p>
        </p:txBody>
      </p:sp>
      <p:sp>
        <p:nvSpPr>
          <p:cNvPr id="3" name="Content Placeholder 2"/>
          <p:cNvSpPr>
            <a:spLocks noGrp="1"/>
          </p:cNvSpPr>
          <p:nvPr>
            <p:ph sz="quarter" idx="1"/>
          </p:nvPr>
        </p:nvSpPr>
        <p:spPr>
          <a:xfrm>
            <a:off x="457200" y="1219200"/>
            <a:ext cx="8229600" cy="5029200"/>
          </a:xfrm>
        </p:spPr>
        <p:txBody>
          <a:bodyPr>
            <a:normAutofit lnSpcReduction="10000"/>
          </a:bodyPr>
          <a:lstStyle/>
          <a:p>
            <a:r>
              <a:rPr lang="en-US" dirty="0" smtClean="0"/>
              <a:t>Must be filled out upon return from trip</a:t>
            </a:r>
          </a:p>
          <a:p>
            <a:r>
              <a:rPr lang="en-US" dirty="0" smtClean="0"/>
              <a:t>Travel Claims must be submitted when using the travel card</a:t>
            </a:r>
          </a:p>
          <a:p>
            <a:r>
              <a:rPr lang="en-US" dirty="0" smtClean="0"/>
              <a:t>Your original receipts are required</a:t>
            </a:r>
          </a:p>
          <a:p>
            <a:r>
              <a:rPr lang="en-US" dirty="0" smtClean="0"/>
              <a:t>Mileage is paid at 47¢ per mile</a:t>
            </a:r>
          </a:p>
          <a:p>
            <a:r>
              <a:rPr lang="en-US" dirty="0" smtClean="0"/>
              <a:t>Mileage is calculated using Rand McNally Tripmaker</a:t>
            </a:r>
          </a:p>
          <a:p>
            <a:r>
              <a:rPr lang="en-US" dirty="0" smtClean="0"/>
              <a:t>Maximum parking fee is $8 per day without a receipt</a:t>
            </a:r>
          </a:p>
          <a:p>
            <a:r>
              <a:rPr lang="en-US" dirty="0" smtClean="0"/>
              <a:t>Banquets/Luncheon</a:t>
            </a:r>
          </a:p>
          <a:p>
            <a:r>
              <a:rPr lang="en-US" dirty="0" smtClean="0"/>
              <a:t>Phone calls (business)</a:t>
            </a:r>
          </a:p>
          <a:p>
            <a:r>
              <a:rPr lang="en-US" dirty="0" smtClean="0"/>
              <a:t>Include FOAP (Fund-Orgn-Account)</a:t>
            </a:r>
          </a:p>
          <a:p>
            <a:r>
              <a:rPr lang="en-US" dirty="0" smtClean="0"/>
              <a:t>Obtain appropriate </a:t>
            </a:r>
            <a:r>
              <a:rPr lang="en-US" dirty="0"/>
              <a:t>s</a:t>
            </a:r>
            <a:r>
              <a:rPr lang="en-US" dirty="0" smtClean="0"/>
              <a:t>ignatures</a:t>
            </a:r>
          </a:p>
          <a:p>
            <a:r>
              <a:rPr lang="en-US" dirty="0" smtClean="0"/>
              <a:t>Common Problems?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685800"/>
            <a:ext cx="7772400" cy="1628775"/>
          </a:xfrm>
        </p:spPr>
        <p:txBody>
          <a:bodyPr>
            <a:noAutofit/>
          </a:bodyPr>
          <a:lstStyle/>
          <a:p>
            <a:pPr algn="ctr"/>
            <a:r>
              <a:rPr lang="en-US" sz="6600" b="1" dirty="0" smtClean="0"/>
              <a:t>OneStop Login</a:t>
            </a:r>
            <a:endParaRPr lang="en-US" sz="6600" b="1" dirty="0"/>
          </a:p>
        </p:txBody>
      </p:sp>
      <p:sp>
        <p:nvSpPr>
          <p:cNvPr id="3" name="Text Placeholder 2"/>
          <p:cNvSpPr>
            <a:spLocks noGrp="1"/>
          </p:cNvSpPr>
          <p:nvPr>
            <p:ph type="body" idx="1"/>
          </p:nvPr>
        </p:nvSpPr>
        <p:spPr>
          <a:xfrm>
            <a:off x="152400" y="3352800"/>
            <a:ext cx="8839200" cy="2209800"/>
          </a:xfrm>
        </p:spPr>
        <p:txBody>
          <a:bodyPr>
            <a:noAutofit/>
          </a:bodyPr>
          <a:lstStyle/>
          <a:p>
            <a:pPr algn="ctr"/>
            <a:r>
              <a:rPr lang="en-US" sz="4800" b="1" dirty="0" smtClean="0">
                <a:solidFill>
                  <a:schemeClr val="accent1"/>
                </a:solidFill>
              </a:rPr>
              <a:t>Automated Travel Authorizations and Travel Claims</a:t>
            </a:r>
            <a:endParaRPr lang="en-US" sz="4800" b="1" dirty="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3600" b="1" dirty="0" smtClean="0">
                <a:solidFill>
                  <a:schemeClr val="accent1"/>
                </a:solidFill>
              </a:rPr>
              <a:t>What does Accounts Payable process?</a:t>
            </a:r>
            <a:endParaRPr lang="en-US" sz="3600" b="1" dirty="0">
              <a:solidFill>
                <a:schemeClr val="accent1"/>
              </a:solidFill>
            </a:endParaRPr>
          </a:p>
        </p:txBody>
      </p:sp>
      <p:sp>
        <p:nvSpPr>
          <p:cNvPr id="3" name="Content Placeholder 2"/>
          <p:cNvSpPr>
            <a:spLocks noGrp="1"/>
          </p:cNvSpPr>
          <p:nvPr>
            <p:ph sz="quarter" idx="1"/>
          </p:nvPr>
        </p:nvSpPr>
        <p:spPr>
          <a:xfrm>
            <a:off x="457200" y="1447800"/>
            <a:ext cx="8229600" cy="4572000"/>
          </a:xfrm>
        </p:spPr>
        <p:txBody>
          <a:bodyPr>
            <a:normAutofit lnSpcReduction="10000"/>
          </a:bodyPr>
          <a:lstStyle/>
          <a:p>
            <a:r>
              <a:rPr lang="en-US" sz="3200" dirty="0" smtClean="0"/>
              <a:t>Business Meal Reimbursements</a:t>
            </a:r>
          </a:p>
          <a:p>
            <a:r>
              <a:rPr lang="en-US" sz="3200" dirty="0" smtClean="0"/>
              <a:t>Payment Authorizations</a:t>
            </a:r>
          </a:p>
          <a:p>
            <a:pPr lvl="1"/>
            <a:r>
              <a:rPr lang="en-US" sz="3000" dirty="0" smtClean="0"/>
              <a:t>Personal Reimbursements</a:t>
            </a:r>
            <a:endParaRPr lang="en-US" sz="2800" dirty="0" smtClean="0"/>
          </a:p>
          <a:p>
            <a:r>
              <a:rPr lang="en-US" sz="3200" dirty="0" smtClean="0"/>
              <a:t>Purchase Orders</a:t>
            </a:r>
          </a:p>
          <a:p>
            <a:r>
              <a:rPr lang="en-US" sz="3200" dirty="0" smtClean="0"/>
              <a:t>Travel Claims &amp; Advances</a:t>
            </a:r>
          </a:p>
          <a:p>
            <a:r>
              <a:rPr lang="en-US" sz="3200" dirty="0" smtClean="0"/>
              <a:t>Contract Payments</a:t>
            </a:r>
          </a:p>
          <a:p>
            <a:pPr lvl="1"/>
            <a:r>
              <a:rPr lang="en-US" sz="3000" dirty="0" smtClean="0"/>
              <a:t>Personal Service Agreements</a:t>
            </a:r>
          </a:p>
          <a:p>
            <a:r>
              <a:rPr lang="en-US" sz="3200" dirty="0" smtClean="0"/>
              <a:t>Awards &amp; Stipends </a:t>
            </a:r>
          </a:p>
          <a:p>
            <a:r>
              <a:rPr lang="en-US" sz="3200" dirty="0" smtClean="0"/>
              <a:t>Journals, Fuploads &amp; Expenditure Transfers</a:t>
            </a:r>
          </a:p>
          <a:p>
            <a:endParaRPr lang="en-US" sz="3200" dirty="0"/>
          </a:p>
          <a:p>
            <a:endParaRPr lang="en-US" sz="3200" dirty="0" smtClean="0"/>
          </a:p>
          <a:p>
            <a:endParaRPr lang="en-US" sz="3200" dirty="0"/>
          </a:p>
          <a:p>
            <a:pPr marL="0" indent="0">
              <a:buNone/>
            </a:pPr>
            <a:endParaRPr lang="en-US" sz="3200"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200400"/>
            <a:ext cx="6400800" cy="1574800"/>
          </a:xfrm>
        </p:spPr>
        <p:txBody>
          <a:bodyPr>
            <a:normAutofit/>
          </a:bodyPr>
          <a:lstStyle/>
          <a:p>
            <a:r>
              <a:rPr lang="en-US" sz="4400" dirty="0" smtClean="0">
                <a:solidFill>
                  <a:schemeClr val="tx1"/>
                </a:solidFill>
              </a:rPr>
              <a:t>Call Accounts Payable at </a:t>
            </a:r>
          </a:p>
          <a:p>
            <a:r>
              <a:rPr lang="en-US" sz="4400" dirty="0" smtClean="0">
                <a:solidFill>
                  <a:schemeClr val="tx1"/>
                </a:solidFill>
              </a:rPr>
              <a:t>(931) 221-1037 </a:t>
            </a:r>
            <a:endParaRPr lang="en-US" sz="4400" dirty="0">
              <a:solidFill>
                <a:schemeClr val="tx1"/>
              </a:solidFill>
            </a:endParaRPr>
          </a:p>
        </p:txBody>
      </p:sp>
      <p:sp>
        <p:nvSpPr>
          <p:cNvPr id="3" name="Title 2"/>
          <p:cNvSpPr>
            <a:spLocks noGrp="1"/>
          </p:cNvSpPr>
          <p:nvPr>
            <p:ph type="ctrTitle"/>
          </p:nvPr>
        </p:nvSpPr>
        <p:spPr/>
        <p:txBody>
          <a:bodyPr>
            <a:normAutofit/>
          </a:bodyPr>
          <a:lstStyle/>
          <a:p>
            <a:r>
              <a:rPr lang="en-US" sz="8000" dirty="0" smtClean="0"/>
              <a:t>Questions?</a:t>
            </a:r>
            <a:endParaRPr lang="en-US" sz="8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239000" cy="1219200"/>
          </a:xfrm>
        </p:spPr>
        <p:txBody>
          <a:bodyPr>
            <a:normAutofit fontScale="90000"/>
          </a:bodyPr>
          <a:lstStyle/>
          <a:p>
            <a:r>
              <a:rPr lang="en-US" dirty="0" smtClean="0">
                <a:solidFill>
                  <a:srgbClr val="C00000"/>
                </a:solidFill>
              </a:rPr>
              <a:t>When can payment be expected?</a:t>
            </a:r>
            <a:endParaRPr lang="en-US" dirty="0">
              <a:solidFill>
                <a:srgbClr val="C00000"/>
              </a:solidFill>
            </a:endParaRPr>
          </a:p>
        </p:txBody>
      </p:sp>
      <p:sp>
        <p:nvSpPr>
          <p:cNvPr id="3" name="Content Placeholder 2"/>
          <p:cNvSpPr>
            <a:spLocks noGrp="1"/>
          </p:cNvSpPr>
          <p:nvPr>
            <p:ph sz="quarter" idx="1"/>
          </p:nvPr>
        </p:nvSpPr>
        <p:spPr>
          <a:xfrm>
            <a:off x="381000" y="838200"/>
            <a:ext cx="8153400" cy="4724400"/>
          </a:xfrm>
        </p:spPr>
        <p:txBody>
          <a:bodyPr>
            <a:noAutofit/>
          </a:bodyPr>
          <a:lstStyle/>
          <a:p>
            <a:r>
              <a:rPr lang="en-US" sz="2100" dirty="0" smtClean="0"/>
              <a:t>A payment authorization can take as long as thirty days to be processed. We receive multiple requests each day and work them in the order received. The more detailed your request, the less likely chance that it will be delayed. Please attach all required documentation so we don’t have to ask for it. </a:t>
            </a:r>
          </a:p>
          <a:p>
            <a:pPr marL="0" indent="0">
              <a:buNone/>
            </a:pPr>
            <a:r>
              <a:rPr lang="en-US" sz="2100" dirty="0" smtClean="0"/>
              <a:t>For example: itemized and credit card receipts, invoices, any other supporting documentation</a:t>
            </a:r>
          </a:p>
          <a:p>
            <a:r>
              <a:rPr lang="en-US" sz="2100" dirty="0" smtClean="0"/>
              <a:t>Do not make promises to anyone regarding a time frame of payment. The only people authorized to do this are the Accounts Payable staff. Only we know what we have waiting to be processed for reimbursement.</a:t>
            </a:r>
          </a:p>
          <a:p>
            <a:r>
              <a:rPr lang="en-US" sz="2100" dirty="0" smtClean="0"/>
              <a:t>If you submit a request that needs special attention, please call or email us so that we are aware. Otherwise it falls in line with all other requests.</a:t>
            </a:r>
          </a:p>
          <a:p>
            <a:r>
              <a:rPr lang="en-US" sz="2100" dirty="0" smtClean="0"/>
              <a:t>When you submit a payment authorization or receive on a purchase order, you are only alerting us that something needs to be paid.  You have not made a payment. Accounts Payable staff are the only ones that can make a payment on a payment authorization or purchase order.</a:t>
            </a:r>
          </a:p>
          <a:p>
            <a:r>
              <a:rPr lang="en-US" sz="2100" dirty="0" smtClean="0"/>
              <a:t>We process </a:t>
            </a:r>
            <a:r>
              <a:rPr lang="en-US" sz="2100" smtClean="0"/>
              <a:t>both paper checks </a:t>
            </a:r>
            <a:r>
              <a:rPr lang="en-US" sz="2100" dirty="0" smtClean="0"/>
              <a:t>and ACH payments. A direct deposit is usually in the vendors account no more than three days after we process the payment.</a:t>
            </a:r>
          </a:p>
        </p:txBody>
      </p:sp>
    </p:spTree>
    <p:extLst>
      <p:ext uri="{BB962C8B-B14F-4D97-AF65-F5344CB8AC3E}">
        <p14:creationId xmlns:p14="http://schemas.microsoft.com/office/powerpoint/2010/main" val="154397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554162"/>
          </a:xfrm>
        </p:spPr>
        <p:txBody>
          <a:bodyPr>
            <a:noAutofit/>
          </a:bodyPr>
          <a:lstStyle/>
          <a:p>
            <a:r>
              <a:rPr lang="en-US" sz="3600" b="1" dirty="0" smtClean="0">
                <a:solidFill>
                  <a:srgbClr val="FF3300"/>
                </a:solidFill>
              </a:rPr>
              <a:t>What is the difference between a Payment Authorization or Purchase Order?</a:t>
            </a:r>
            <a:endParaRPr lang="en-US" sz="3600" b="1" dirty="0">
              <a:solidFill>
                <a:srgbClr val="FF3300"/>
              </a:solidFill>
            </a:endParaRPr>
          </a:p>
        </p:txBody>
      </p:sp>
      <p:sp>
        <p:nvSpPr>
          <p:cNvPr id="3" name="Content Placeholder 2"/>
          <p:cNvSpPr>
            <a:spLocks noGrp="1"/>
          </p:cNvSpPr>
          <p:nvPr>
            <p:ph sz="quarter" idx="1"/>
          </p:nvPr>
        </p:nvSpPr>
        <p:spPr>
          <a:xfrm>
            <a:off x="914400" y="1981200"/>
            <a:ext cx="7772400" cy="4038600"/>
          </a:xfrm>
        </p:spPr>
        <p:txBody>
          <a:bodyPr>
            <a:normAutofit fontScale="70000" lnSpcReduction="20000"/>
          </a:bodyPr>
          <a:lstStyle/>
          <a:p>
            <a:r>
              <a:rPr lang="en-US" dirty="0"/>
              <a:t>A payment authorization is for purchases </a:t>
            </a:r>
            <a:r>
              <a:rPr lang="en-US" dirty="0" smtClean="0"/>
              <a:t>made “after </a:t>
            </a:r>
            <a:r>
              <a:rPr lang="en-US" dirty="0"/>
              <a:t>the fact” in other words, you have already purchased the item. </a:t>
            </a:r>
            <a:r>
              <a:rPr lang="en-US" dirty="0" smtClean="0"/>
              <a:t>Your order is not sent directly to the vendor, but we receive an invoice instead. All invoices should come directly to Accounts Payable. A </a:t>
            </a:r>
            <a:r>
              <a:rPr lang="en-US" dirty="0"/>
              <a:t>payment authorization should be used </a:t>
            </a:r>
            <a:r>
              <a:rPr lang="en-US" dirty="0" smtClean="0"/>
              <a:t>for </a:t>
            </a:r>
            <a:r>
              <a:rPr lang="en-US" dirty="0"/>
              <a:t>a purchase under $</a:t>
            </a:r>
            <a:r>
              <a:rPr lang="en-US" dirty="0" smtClean="0"/>
              <a:t>10,000 ONLY.  You </a:t>
            </a:r>
            <a:r>
              <a:rPr lang="en-US" dirty="0"/>
              <a:t>will use the Payment Authorization Form in Govs eShop. </a:t>
            </a:r>
            <a:r>
              <a:rPr lang="en-US" dirty="0" smtClean="0"/>
              <a:t>The Payment Authorization tab can be found on the bottom row of the home screen in Govs eShop.</a:t>
            </a:r>
          </a:p>
          <a:p>
            <a:endParaRPr lang="en-US" dirty="0"/>
          </a:p>
          <a:p>
            <a:endParaRPr lang="en-US" dirty="0" smtClean="0"/>
          </a:p>
          <a:p>
            <a:endParaRPr lang="en-US" dirty="0" smtClean="0"/>
          </a:p>
          <a:p>
            <a:endParaRPr lang="en-US" dirty="0"/>
          </a:p>
          <a:p>
            <a:endParaRPr lang="en-US" dirty="0"/>
          </a:p>
          <a:p>
            <a:endParaRPr lang="en-US" dirty="0"/>
          </a:p>
          <a:p>
            <a:r>
              <a:rPr lang="en-US" dirty="0" smtClean="0"/>
              <a:t>You cannot ask for separate invoices to stay under the payment authorization amount.</a:t>
            </a:r>
          </a:p>
          <a:p>
            <a:endParaRPr lang="en-US" dirty="0"/>
          </a:p>
        </p:txBody>
      </p:sp>
      <p:pic>
        <p:nvPicPr>
          <p:cNvPr id="4" name="Picture 3"/>
          <p:cNvPicPr>
            <a:picLocks noChangeAspect="1"/>
          </p:cNvPicPr>
          <p:nvPr/>
        </p:nvPicPr>
        <p:blipFill>
          <a:blip r:embed="rId2"/>
          <a:stretch>
            <a:fillRect/>
          </a:stretch>
        </p:blipFill>
        <p:spPr>
          <a:xfrm>
            <a:off x="1223128" y="3505200"/>
            <a:ext cx="6372225" cy="1428750"/>
          </a:xfrm>
          <a:prstGeom prst="rect">
            <a:avLst/>
          </a:prstGeom>
        </p:spPr>
      </p:pic>
      <p:sp>
        <p:nvSpPr>
          <p:cNvPr id="5" name="Left Arrow 4"/>
          <p:cNvSpPr/>
          <p:nvPr/>
        </p:nvSpPr>
        <p:spPr>
          <a:xfrm>
            <a:off x="6925673" y="38862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582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76200"/>
            <a:ext cx="7772400" cy="1951038"/>
          </a:xfrm>
        </p:spPr>
        <p:txBody>
          <a:bodyPr>
            <a:normAutofit fontScale="90000"/>
          </a:bodyPr>
          <a:lstStyle/>
          <a:p>
            <a:r>
              <a:rPr lang="en-US" b="1" dirty="0">
                <a:solidFill>
                  <a:srgbClr val="FF3300"/>
                </a:solidFill>
              </a:rPr>
              <a:t>What is the difference between a </a:t>
            </a:r>
            <a:r>
              <a:rPr lang="en-US" b="1" dirty="0" smtClean="0">
                <a:solidFill>
                  <a:srgbClr val="FF3300"/>
                </a:solidFill>
              </a:rPr>
              <a:t>Payment </a:t>
            </a:r>
            <a:r>
              <a:rPr lang="en-US" b="1" dirty="0">
                <a:solidFill>
                  <a:srgbClr val="FF3300"/>
                </a:solidFill>
              </a:rPr>
              <a:t>Authorization or Purchase </a:t>
            </a:r>
            <a:r>
              <a:rPr lang="en-US" b="1" dirty="0" smtClean="0">
                <a:solidFill>
                  <a:srgbClr val="FF3300"/>
                </a:solidFill>
              </a:rPr>
              <a:t>Order continued…</a:t>
            </a:r>
            <a:endParaRPr lang="en-US" b="1" dirty="0">
              <a:solidFill>
                <a:srgbClr val="FF3300"/>
              </a:solidFill>
            </a:endParaRPr>
          </a:p>
        </p:txBody>
      </p:sp>
      <p:sp>
        <p:nvSpPr>
          <p:cNvPr id="3" name="Content Placeholder 2"/>
          <p:cNvSpPr>
            <a:spLocks noGrp="1"/>
          </p:cNvSpPr>
          <p:nvPr>
            <p:ph sz="quarter" idx="1"/>
          </p:nvPr>
        </p:nvSpPr>
        <p:spPr>
          <a:xfrm>
            <a:off x="564429" y="1930303"/>
            <a:ext cx="8001000" cy="4800600"/>
          </a:xfrm>
        </p:spPr>
        <p:txBody>
          <a:bodyPr>
            <a:normAutofit fontScale="85000" lnSpcReduction="20000"/>
          </a:bodyPr>
          <a:lstStyle/>
          <a:p>
            <a:r>
              <a:rPr lang="en-US" dirty="0"/>
              <a:t>A purchase order is used for purchases “before the fact” in other words, you need to make a purchase. A purchase order should be used for all single or combined purchase totals of $10,000 and above. You should click on the non-catalog item tab </a:t>
            </a:r>
            <a:r>
              <a:rPr lang="en-US" dirty="0" smtClean="0"/>
              <a:t>or contract routing form if applicable in </a:t>
            </a:r>
            <a:r>
              <a:rPr lang="en-US" dirty="0"/>
              <a:t>Govs eShop to initiate your order. This will send a written order </a:t>
            </a:r>
            <a:r>
              <a:rPr lang="en-US" dirty="0" smtClean="0"/>
              <a:t>to </a:t>
            </a:r>
            <a:r>
              <a:rPr lang="en-US" dirty="0"/>
              <a:t>the vendor once all approvals have been granted. </a:t>
            </a:r>
            <a:endParaRPr lang="en-US" dirty="0" smtClean="0"/>
          </a:p>
          <a:p>
            <a:endParaRPr lang="en-US" dirty="0" smtClean="0"/>
          </a:p>
          <a:p>
            <a:endParaRPr lang="en-US" dirty="0"/>
          </a:p>
          <a:p>
            <a:endParaRPr lang="en-US" dirty="0" smtClean="0"/>
          </a:p>
          <a:p>
            <a:endParaRPr lang="en-US" dirty="0"/>
          </a:p>
          <a:p>
            <a:endParaRPr lang="en-US" dirty="0" smtClean="0"/>
          </a:p>
          <a:p>
            <a:pPr marL="0" indent="0">
              <a:buNone/>
            </a:pPr>
            <a:endParaRPr lang="en-US" dirty="0"/>
          </a:p>
          <a:p>
            <a:r>
              <a:rPr lang="en-US" dirty="0" smtClean="0"/>
              <a:t>ALL software </a:t>
            </a:r>
            <a:r>
              <a:rPr lang="en-US" dirty="0"/>
              <a:t>requests </a:t>
            </a:r>
            <a:r>
              <a:rPr lang="en-US" dirty="0" smtClean="0"/>
              <a:t>(regardless of the amount) should </a:t>
            </a:r>
            <a:r>
              <a:rPr lang="en-US" dirty="0"/>
              <a:t>be submitted on a Purchase Order </a:t>
            </a:r>
            <a:r>
              <a:rPr lang="en-US" dirty="0" smtClean="0"/>
              <a:t>using account code 74430 which will route through </a:t>
            </a:r>
            <a:r>
              <a:rPr lang="en-US" dirty="0"/>
              <a:t>IT for appropriate </a:t>
            </a:r>
            <a:r>
              <a:rPr lang="en-US" dirty="0" smtClean="0"/>
              <a:t>approvals.</a:t>
            </a:r>
            <a:endParaRPr lang="en-US" dirty="0"/>
          </a:p>
          <a:p>
            <a:endParaRPr lang="en-US" dirty="0"/>
          </a:p>
        </p:txBody>
      </p:sp>
      <p:pic>
        <p:nvPicPr>
          <p:cNvPr id="4" name="Picture 3"/>
          <p:cNvPicPr>
            <a:picLocks noChangeAspect="1"/>
          </p:cNvPicPr>
          <p:nvPr/>
        </p:nvPicPr>
        <p:blipFill>
          <a:blip r:embed="rId2"/>
          <a:stretch>
            <a:fillRect/>
          </a:stretch>
        </p:blipFill>
        <p:spPr>
          <a:xfrm>
            <a:off x="1035916" y="3859115"/>
            <a:ext cx="7058025" cy="942975"/>
          </a:xfrm>
          <a:prstGeom prst="rect">
            <a:avLst/>
          </a:prstGeom>
        </p:spPr>
      </p:pic>
      <p:sp>
        <p:nvSpPr>
          <p:cNvPr id="5" name="Up Arrow 4"/>
          <p:cNvSpPr/>
          <p:nvPr/>
        </p:nvSpPr>
        <p:spPr>
          <a:xfrm>
            <a:off x="3962400" y="4687331"/>
            <a:ext cx="484632" cy="6466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722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 Orders</a:t>
            </a:r>
            <a:endParaRPr lang="en-US" dirty="0"/>
          </a:p>
        </p:txBody>
      </p:sp>
      <p:sp>
        <p:nvSpPr>
          <p:cNvPr id="5" name="Content Placeholder 4"/>
          <p:cNvSpPr>
            <a:spLocks noGrp="1"/>
          </p:cNvSpPr>
          <p:nvPr>
            <p:ph sz="quarter" idx="1"/>
          </p:nvPr>
        </p:nvSpPr>
        <p:spPr>
          <a:xfrm>
            <a:off x="914400" y="1447800"/>
            <a:ext cx="7772400" cy="1600200"/>
          </a:xfrm>
        </p:spPr>
        <p:txBody>
          <a:bodyPr>
            <a:normAutofit/>
          </a:bodyPr>
          <a:lstStyle/>
          <a:p>
            <a:r>
              <a:rPr lang="en-US" dirty="0" smtClean="0"/>
              <a:t>If you have a purchase order, please remember to add invoices under the attachments tab. Under available actions click Add Comment then Go…</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973" y="3200400"/>
            <a:ext cx="7772400" cy="3043295"/>
          </a:xfrm>
          <a:prstGeom prst="rect">
            <a:avLst/>
          </a:prstGeom>
        </p:spPr>
      </p:pic>
      <p:sp>
        <p:nvSpPr>
          <p:cNvPr id="3" name="Right Arrow 2"/>
          <p:cNvSpPr/>
          <p:nvPr/>
        </p:nvSpPr>
        <p:spPr>
          <a:xfrm>
            <a:off x="5638800" y="40386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382000" y="3677632"/>
            <a:ext cx="295373"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03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325562"/>
          </a:xfrm>
        </p:spPr>
        <p:txBody>
          <a:bodyPr>
            <a:noAutofit/>
          </a:bodyPr>
          <a:lstStyle/>
          <a:p>
            <a:r>
              <a:rPr lang="en-US" dirty="0" smtClean="0"/>
              <a:t>Attaching Invoices and Adding Comments continued…</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343400" y="2133600"/>
            <a:ext cx="4506373" cy="4343400"/>
          </a:xfrm>
        </p:spPr>
      </p:pic>
      <p:sp>
        <p:nvSpPr>
          <p:cNvPr id="5" name="Left Arrow 4"/>
          <p:cNvSpPr/>
          <p:nvPr/>
        </p:nvSpPr>
        <p:spPr>
          <a:xfrm>
            <a:off x="5791200" y="3581400"/>
            <a:ext cx="609600" cy="179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a:off x="7086600" y="38862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a:off x="7776210" y="5181600"/>
            <a:ext cx="577596" cy="2346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6065363" y="5562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66437" y="1622196"/>
            <a:ext cx="3412998" cy="4370427"/>
          </a:xfrm>
          <a:prstGeom prst="rect">
            <a:avLst/>
          </a:prstGeom>
        </p:spPr>
        <p:txBody>
          <a:bodyPr wrap="square">
            <a:spAutoFit/>
          </a:bodyPr>
          <a:lstStyle/>
          <a:p>
            <a:pPr marL="285750" indent="-285750">
              <a:buFont typeface="Arial" panose="020B0604020202020204" pitchFamily="34" charset="0"/>
              <a:buChar char="•"/>
            </a:pPr>
            <a:r>
              <a:rPr lang="en-US" sz="1600" dirty="0" smtClean="0"/>
              <a:t>Add one of us as the email recipient</a:t>
            </a:r>
          </a:p>
          <a:p>
            <a:pPr marL="285750" indent="-285750">
              <a:buFont typeface="Arial" panose="020B0604020202020204" pitchFamily="34" charset="0"/>
              <a:buChar char="•"/>
            </a:pPr>
            <a:r>
              <a:rPr lang="en-US" sz="1600" dirty="0" smtClean="0"/>
              <a:t>Add a comment</a:t>
            </a:r>
          </a:p>
          <a:p>
            <a:pPr marL="285750" indent="-285750">
              <a:buFont typeface="Arial" panose="020B0604020202020204" pitchFamily="34" charset="0"/>
              <a:buChar char="•"/>
            </a:pPr>
            <a:r>
              <a:rPr lang="en-US" sz="1600" dirty="0" smtClean="0"/>
              <a:t>Add a file name</a:t>
            </a:r>
          </a:p>
          <a:p>
            <a:pPr marL="285750" indent="-285750">
              <a:buFont typeface="Arial" panose="020B0604020202020204" pitchFamily="34" charset="0"/>
              <a:buChar char="•"/>
            </a:pPr>
            <a:r>
              <a:rPr lang="en-US" sz="1600" dirty="0" smtClean="0"/>
              <a:t>Attach your file</a:t>
            </a:r>
          </a:p>
          <a:p>
            <a:pPr marL="285750" indent="-285750">
              <a:buFont typeface="Arial" panose="020B0604020202020204" pitchFamily="34" charset="0"/>
              <a:buChar char="•"/>
            </a:pPr>
            <a:r>
              <a:rPr lang="en-US" sz="1600" dirty="0" smtClean="0"/>
              <a:t>Click on Add Comment</a:t>
            </a:r>
          </a:p>
          <a:p>
            <a:pPr marL="285750" indent="-285750">
              <a:buFont typeface="Arial" panose="020B0604020202020204" pitchFamily="34" charset="0"/>
              <a:buChar char="•"/>
            </a:pPr>
            <a:r>
              <a:rPr lang="en-US" sz="1600" dirty="0"/>
              <a:t>If we comment to you in Govs eShop, please don’t email us your response. Please comment back in Govs eShop so everything is in one place</a:t>
            </a:r>
            <a:r>
              <a:rPr lang="en-US" sz="1600" dirty="0" smtClean="0"/>
              <a:t>.</a:t>
            </a:r>
          </a:p>
          <a:p>
            <a:pPr marL="285750" indent="-285750">
              <a:buFont typeface="Arial" panose="020B0604020202020204" pitchFamily="34" charset="0"/>
              <a:buChar char="•"/>
            </a:pPr>
            <a:r>
              <a:rPr lang="en-US" sz="1600" dirty="0" smtClean="0"/>
              <a:t>When you add something in the file name, keep it short and sweet. It is only about 20 characters.</a:t>
            </a:r>
          </a:p>
          <a:p>
            <a:pPr marL="285750" indent="-285750">
              <a:buFont typeface="Arial" panose="020B0604020202020204" pitchFamily="34" charset="0"/>
              <a:buChar char="•"/>
            </a:pPr>
            <a:r>
              <a:rPr lang="en-US" sz="1600" dirty="0" smtClean="0"/>
              <a:t>Think about what is identifiable and what will make searching easier for your department, accounts payable or the auditors later on.</a:t>
            </a:r>
            <a:endParaRPr lang="en-US" sz="1600" dirty="0"/>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1512681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417638"/>
          </a:xfrm>
        </p:spPr>
        <p:txBody>
          <a:bodyPr/>
          <a:lstStyle/>
          <a:p>
            <a:r>
              <a:rPr lang="en-US" dirty="0" smtClean="0"/>
              <a:t>Receiving Reports</a:t>
            </a:r>
            <a:endParaRPr lang="en-US" dirty="0"/>
          </a:p>
        </p:txBody>
      </p:sp>
      <p:sp>
        <p:nvSpPr>
          <p:cNvPr id="3" name="Content Placeholder 2"/>
          <p:cNvSpPr>
            <a:spLocks noGrp="1"/>
          </p:cNvSpPr>
          <p:nvPr>
            <p:ph sz="quarter" idx="1"/>
          </p:nvPr>
        </p:nvSpPr>
        <p:spPr>
          <a:xfrm>
            <a:off x="668909" y="1137191"/>
            <a:ext cx="7772400" cy="4572000"/>
          </a:xfrm>
        </p:spPr>
        <p:txBody>
          <a:bodyPr/>
          <a:lstStyle/>
          <a:p>
            <a:r>
              <a:rPr lang="en-US" dirty="0" smtClean="0"/>
              <a:t>Receiving should be done on a Purchase Order to authorize payment</a:t>
            </a:r>
          </a:p>
          <a:p>
            <a:endParaRPr lang="en-US" dirty="0"/>
          </a:p>
        </p:txBody>
      </p:sp>
      <p:pic>
        <p:nvPicPr>
          <p:cNvPr id="4" name="Picture 3"/>
          <p:cNvPicPr>
            <a:picLocks noChangeAspect="1"/>
          </p:cNvPicPr>
          <p:nvPr/>
        </p:nvPicPr>
        <p:blipFill>
          <a:blip r:embed="rId2"/>
          <a:stretch>
            <a:fillRect/>
          </a:stretch>
        </p:blipFill>
        <p:spPr>
          <a:xfrm>
            <a:off x="228599" y="2011395"/>
            <a:ext cx="8653021" cy="619125"/>
          </a:xfrm>
          <a:prstGeom prst="rect">
            <a:avLst/>
          </a:prstGeom>
        </p:spPr>
      </p:pic>
      <p:pic>
        <p:nvPicPr>
          <p:cNvPr id="5" name="Picture 4"/>
          <p:cNvPicPr>
            <a:picLocks noChangeAspect="1"/>
          </p:cNvPicPr>
          <p:nvPr/>
        </p:nvPicPr>
        <p:blipFill>
          <a:blip r:embed="rId3"/>
          <a:stretch>
            <a:fillRect/>
          </a:stretch>
        </p:blipFill>
        <p:spPr>
          <a:xfrm>
            <a:off x="228599" y="2630520"/>
            <a:ext cx="8653021" cy="4324759"/>
          </a:xfrm>
          <a:prstGeom prst="rect">
            <a:avLst/>
          </a:prstGeom>
        </p:spPr>
      </p:pic>
      <p:sp>
        <p:nvSpPr>
          <p:cNvPr id="6" name="Right Arrow 5"/>
          <p:cNvSpPr/>
          <p:nvPr/>
        </p:nvSpPr>
        <p:spPr>
          <a:xfrm>
            <a:off x="5638800" y="19870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6324600" y="376869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8608522" y="3180827"/>
            <a:ext cx="156556" cy="484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26974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2801</TotalTime>
  <Words>2572</Words>
  <Application>Microsoft Office PowerPoint</Application>
  <PresentationFormat>On-screen Show (4:3)</PresentationFormat>
  <Paragraphs>246</Paragraphs>
  <Slides>30</Slides>
  <Notes>2</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Calibri</vt:lpstr>
      <vt:lpstr>Franklin Gothic Book</vt:lpstr>
      <vt:lpstr>Perpetua</vt:lpstr>
      <vt:lpstr>Wingdings 2</vt:lpstr>
      <vt:lpstr>Equity</vt:lpstr>
      <vt:lpstr>Acrobat Document</vt:lpstr>
      <vt:lpstr>Austin Peay State University  Accounts Payable</vt:lpstr>
      <vt:lpstr>Accounts Payable Staff</vt:lpstr>
      <vt:lpstr>What does Accounts Payable process?</vt:lpstr>
      <vt:lpstr>When can payment be expected?</vt:lpstr>
      <vt:lpstr>What is the difference between a Payment Authorization or Purchase Order?</vt:lpstr>
      <vt:lpstr>What is the difference between a Payment Authorization or Purchase Order continued…</vt:lpstr>
      <vt:lpstr>Purchase Orders</vt:lpstr>
      <vt:lpstr>Attaching Invoices and Adding Comments continued…</vt:lpstr>
      <vt:lpstr>Receiving Reports</vt:lpstr>
      <vt:lpstr>Receiving Reports continued…</vt:lpstr>
      <vt:lpstr>Open Encumbrances</vt:lpstr>
      <vt:lpstr>Payment Authorization</vt:lpstr>
      <vt:lpstr>Automated and Paper Payment Authorization</vt:lpstr>
      <vt:lpstr>Automated and Paper Payment Authorization</vt:lpstr>
      <vt:lpstr>Business Meal Payment Authorization</vt:lpstr>
      <vt:lpstr>FedEx</vt:lpstr>
      <vt:lpstr>Policy 4:026  Cash and Gift Card Payments</vt:lpstr>
      <vt:lpstr>Honorariums Explained</vt:lpstr>
      <vt:lpstr>Contracts</vt:lpstr>
      <vt:lpstr>Contacts Explained…</vt:lpstr>
      <vt:lpstr>Journals &amp; Expenditure Transfers</vt:lpstr>
      <vt:lpstr>Travel</vt:lpstr>
      <vt:lpstr>Automated Travel System</vt:lpstr>
      <vt:lpstr>PowerPoint Presentation</vt:lpstr>
      <vt:lpstr>Automated and Paper Travel Authorizations</vt:lpstr>
      <vt:lpstr>Automated and Paper  Travel Authorizations continued…</vt:lpstr>
      <vt:lpstr>Paper Travel Claim</vt:lpstr>
      <vt:lpstr>Automated and Paper Travel Claim</vt:lpstr>
      <vt:lpstr>OneStop Login</vt:lpstr>
      <vt:lpstr>Questions?</vt:lpstr>
    </vt:vector>
  </TitlesOfParts>
  <Company>Austin Peay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Austin Peay State University Accounts Payable</dc:title>
  <dc:creator>Austin Peay State University</dc:creator>
  <cp:lastModifiedBy>Moore, Kristi L.</cp:lastModifiedBy>
  <cp:revision>251</cp:revision>
  <cp:lastPrinted>2019-08-02T18:57:13Z</cp:lastPrinted>
  <dcterms:created xsi:type="dcterms:W3CDTF">2010-07-13T16:18:38Z</dcterms:created>
  <dcterms:modified xsi:type="dcterms:W3CDTF">2019-09-24T17:51:39Z</dcterms:modified>
</cp:coreProperties>
</file>