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4"/>
  </p:sldMasterIdLst>
  <p:notesMasterIdLst>
    <p:notesMasterId r:id="rId42"/>
  </p:notesMasterIdLst>
  <p:sldIdLst>
    <p:sldId id="258" r:id="rId5"/>
    <p:sldId id="256" r:id="rId6"/>
    <p:sldId id="268" r:id="rId7"/>
    <p:sldId id="269" r:id="rId8"/>
    <p:sldId id="270" r:id="rId9"/>
    <p:sldId id="308" r:id="rId10"/>
    <p:sldId id="265" r:id="rId11"/>
    <p:sldId id="273" r:id="rId12"/>
    <p:sldId id="274" r:id="rId13"/>
    <p:sldId id="311" r:id="rId14"/>
    <p:sldId id="275" r:id="rId15"/>
    <p:sldId id="276" r:id="rId16"/>
    <p:sldId id="310" r:id="rId17"/>
    <p:sldId id="278" r:id="rId18"/>
    <p:sldId id="312" r:id="rId19"/>
    <p:sldId id="309" r:id="rId20"/>
    <p:sldId id="279" r:id="rId21"/>
    <p:sldId id="280" r:id="rId22"/>
    <p:sldId id="281" r:id="rId23"/>
    <p:sldId id="282" r:id="rId24"/>
    <p:sldId id="290" r:id="rId25"/>
    <p:sldId id="285" r:id="rId26"/>
    <p:sldId id="284" r:id="rId27"/>
    <p:sldId id="286" r:id="rId28"/>
    <p:sldId id="299" r:id="rId29"/>
    <p:sldId id="287" r:id="rId30"/>
    <p:sldId id="288" r:id="rId31"/>
    <p:sldId id="303" r:id="rId32"/>
    <p:sldId id="305" r:id="rId33"/>
    <p:sldId id="307" r:id="rId34"/>
    <p:sldId id="293" r:id="rId35"/>
    <p:sldId id="296" r:id="rId36"/>
    <p:sldId id="295" r:id="rId37"/>
    <p:sldId id="294" r:id="rId38"/>
    <p:sldId id="301" r:id="rId39"/>
    <p:sldId id="297" r:id="rId40"/>
    <p:sldId id="298" r:id="rId41"/>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0000"/>
    <a:srgbClr val="ADAF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autoAdjust="0"/>
    <p:restoredTop sz="83036" autoAdjust="0"/>
  </p:normalViewPr>
  <p:slideViewPr>
    <p:cSldViewPr snapToGrid="0" snapToObjects="1">
      <p:cViewPr varScale="1">
        <p:scale>
          <a:sx n="95" d="100"/>
          <a:sy n="95" d="100"/>
        </p:scale>
        <p:origin x="21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472AEA88-F30C-493D-A41C-E8A0BFF61D2F}" type="datetimeFigureOut">
              <a:rPr lang="en-US" smtClean="0"/>
              <a:t>1/18/2022</a:t>
            </a:fld>
            <a:endParaRPr lang="en-US" dirty="0"/>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DE69016C-4EA8-45EB-B37C-AA2D9892B414}" type="slidenum">
              <a:rPr lang="en-US" smtClean="0"/>
              <a:t>‹#›</a:t>
            </a:fld>
            <a:endParaRPr lang="en-US" dirty="0"/>
          </a:p>
        </p:txBody>
      </p:sp>
    </p:spTree>
    <p:extLst>
      <p:ext uri="{BB962C8B-B14F-4D97-AF65-F5344CB8AC3E}">
        <p14:creationId xmlns:p14="http://schemas.microsoft.com/office/powerpoint/2010/main" val="1371939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1</a:t>
            </a:fld>
            <a:endParaRPr lang="en-US" dirty="0"/>
          </a:p>
        </p:txBody>
      </p:sp>
    </p:spTree>
    <p:extLst>
      <p:ext uri="{BB962C8B-B14F-4D97-AF65-F5344CB8AC3E}">
        <p14:creationId xmlns:p14="http://schemas.microsoft.com/office/powerpoint/2010/main" val="3926846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baseline="0" dirty="0"/>
              <a:t>Let’s talk about common biases that have been shown to affect the search/selection process.</a:t>
            </a:r>
            <a:endParaRPr lang="en-US" dirty="0"/>
          </a:p>
          <a:p>
            <a:pPr fontAlgn="base"/>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10</a:t>
            </a:fld>
            <a:endParaRPr lang="en-US" dirty="0"/>
          </a:p>
        </p:txBody>
      </p:sp>
    </p:spTree>
    <p:extLst>
      <p:ext uri="{BB962C8B-B14F-4D97-AF65-F5344CB8AC3E}">
        <p14:creationId xmlns:p14="http://schemas.microsoft.com/office/powerpoint/2010/main" val="1680154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217">
              <a:defRPr/>
            </a:pPr>
            <a:r>
              <a:rPr lang="en-US" sz="1200" dirty="0"/>
              <a:t>Katherine</a:t>
            </a:r>
            <a:r>
              <a:rPr lang="en-US" sz="1200" baseline="0" dirty="0"/>
              <a:t> DeCelles (Assoc. Professor of Business Administration) at Harvard – co-authored an 2016 article in Administrative Science Quarterly called Whitened Resumes: Race and Self-Presentation in the Labor Market – employer callbacks for resumes that were whitened faired much better than those that included ethnic information; even though the qualifications listed were identical. They were all recent college graduates. L. James Smith – member of Aspiring Business leaders faired better than Lamar J. Smith – member of  Aspiring African American Business Leaders. The resumes were sent to advertised vacancies with employers whose companies stated they valued diversity. Very similar results to S. Michael Gaddis 2015 audit study.</a:t>
            </a:r>
            <a:endParaRPr lang="en-US" sz="1200" dirty="0"/>
          </a:p>
          <a:p>
            <a:pPr defTabSz="913217">
              <a:defRPr/>
            </a:pPr>
            <a:endParaRPr lang="en-US" sz="1200" dirty="0"/>
          </a:p>
          <a:p>
            <a:pPr defTabSz="913217">
              <a:defRPr/>
            </a:pPr>
            <a:r>
              <a:rPr lang="en-US" sz="1200" dirty="0"/>
              <a:t>Appearance - Ted Talk – What Does My Scarf Me to you?  Treated differently if worn covering for the hair and neck vs draping it around her shoulders.  Didn’t view her as accomplished – engineer.</a:t>
            </a:r>
          </a:p>
          <a:p>
            <a:pPr defTabSz="913217">
              <a:defRPr/>
            </a:pPr>
            <a:endParaRPr lang="en-US" sz="1200" dirty="0"/>
          </a:p>
          <a:p>
            <a:pPr marL="0" marR="0" indent="0" algn="l" defTabSz="913217"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Section 503 prohibits federal contractors and subcontractors from discriminating in employment against individuals with disabilities (IWDs), and requires these employers to take affirmative action to recruit, hire, promote, and retain these individuals. </a:t>
            </a:r>
            <a:r>
              <a:rPr lang="en-US" sz="1200" dirty="0"/>
              <a:t>Effective</a:t>
            </a:r>
            <a:r>
              <a:rPr lang="en-US" sz="1200" baseline="0" dirty="0"/>
              <a:t> March 2014 the OFCCP (Office of Federal Contract Compliance Programs) established a nationwide 7% utilization goal for qualified individual with disabilities) for each job group category. We have to report this in our annual AAP.  We have some work to do.</a:t>
            </a:r>
          </a:p>
          <a:p>
            <a:pPr marL="0" marR="0" indent="0" algn="l" defTabSz="913217" rtl="0" eaLnBrk="1" fontAlgn="auto" latinLnBrk="0" hangingPunct="1">
              <a:lnSpc>
                <a:spcPct val="100000"/>
              </a:lnSpc>
              <a:spcBef>
                <a:spcPts val="0"/>
              </a:spcBef>
              <a:spcAft>
                <a:spcPts val="0"/>
              </a:spcAft>
              <a:buClrTx/>
              <a:buSzTx/>
              <a:buFontTx/>
              <a:buNone/>
              <a:tabLst/>
              <a:defRPr/>
            </a:pPr>
            <a:endParaRPr lang="en-US" sz="1200" dirty="0"/>
          </a:p>
          <a:p>
            <a:pPr defTabSz="913217">
              <a:defRPr/>
            </a:pPr>
            <a:r>
              <a:rPr lang="en-US" sz="1200" dirty="0"/>
              <a:t>Ethnicity – is considered to be more about a person’s culture</a:t>
            </a:r>
            <a:r>
              <a:rPr lang="en-US" sz="1200" baseline="0" dirty="0"/>
              <a:t>, language, family and place of origin.</a:t>
            </a:r>
            <a:endParaRPr lang="en-US" sz="1200" dirty="0"/>
          </a:p>
          <a:p>
            <a:pPr defTabSz="913217">
              <a:defRPr/>
            </a:pPr>
            <a:endParaRPr lang="en-US" sz="1200" dirty="0"/>
          </a:p>
        </p:txBody>
      </p:sp>
      <p:sp>
        <p:nvSpPr>
          <p:cNvPr id="4" name="Slide Number Placeholder 3"/>
          <p:cNvSpPr>
            <a:spLocks noGrp="1"/>
          </p:cNvSpPr>
          <p:nvPr>
            <p:ph type="sldNum" sz="quarter" idx="10"/>
          </p:nvPr>
        </p:nvSpPr>
        <p:spPr/>
        <p:txBody>
          <a:bodyPr/>
          <a:lstStyle/>
          <a:p>
            <a:fld id="{DE69016C-4EA8-45EB-B37C-AA2D9892B414}" type="slidenum">
              <a:rPr lang="en-US" smtClean="0"/>
              <a:t>11</a:t>
            </a:fld>
            <a:endParaRPr lang="en-US" dirty="0"/>
          </a:p>
        </p:txBody>
      </p:sp>
    </p:spTree>
    <p:extLst>
      <p:ext uri="{BB962C8B-B14F-4D97-AF65-F5344CB8AC3E}">
        <p14:creationId xmlns:p14="http://schemas.microsoft.com/office/powerpoint/2010/main" val="1868964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baseline="0" dirty="0"/>
              <a:t>First Impression Bias </a:t>
            </a:r>
            <a:r>
              <a:rPr lang="en-US" sz="1200" baseline="0" dirty="0"/>
              <a:t>– We make judgements about people as soon as we meet them and that first impression can influence the entire interview. Firm handshake or smiles. </a:t>
            </a:r>
            <a:r>
              <a:rPr lang="en-US" sz="1200" b="0" i="0" kern="1200" dirty="0">
                <a:solidFill>
                  <a:schemeClr val="tx1"/>
                </a:solidFill>
                <a:effectLst/>
                <a:latin typeface="+mn-lt"/>
                <a:ea typeface="+mn-ea"/>
                <a:cs typeface="+mn-cs"/>
              </a:rPr>
              <a:t>However, an enormous number of factors may influence those introductory moments, including everything from applicant nervousness to the weather to the interviewer’s mood.</a:t>
            </a:r>
          </a:p>
          <a:p>
            <a:r>
              <a:rPr lang="en-US" sz="1200" b="0" i="1" kern="1200" dirty="0">
                <a:solidFill>
                  <a:schemeClr val="tx1"/>
                </a:solidFill>
                <a:effectLst/>
                <a:latin typeface="+mn-lt"/>
                <a:ea typeface="+mn-ea"/>
                <a:cs typeface="+mn-cs"/>
              </a:rPr>
              <a:t>How to remove this hiring bias:</a:t>
            </a:r>
            <a:r>
              <a:rPr lang="en-US" sz="1200" b="0" i="0" kern="1200" dirty="0">
                <a:solidFill>
                  <a:schemeClr val="tx1"/>
                </a:solidFill>
                <a:effectLst/>
                <a:latin typeface="+mn-lt"/>
                <a:ea typeface="+mn-ea"/>
                <a:cs typeface="+mn-cs"/>
              </a:rPr>
              <a:t> First impressions will always affect your perceptions of new people. To minimize the influence of this bias in your hiring decisions,</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Focus on </a:t>
            </a:r>
            <a:r>
              <a:rPr lang="en-US" sz="1200" b="0" i="1" kern="1200" dirty="0">
                <a:solidFill>
                  <a:schemeClr val="tx1"/>
                </a:solidFill>
                <a:effectLst/>
                <a:latin typeface="+mn-lt"/>
                <a:ea typeface="+mn-ea"/>
                <a:cs typeface="+mn-cs"/>
              </a:rPr>
              <a:t>how</a:t>
            </a:r>
            <a:r>
              <a:rPr lang="en-US" sz="1200" b="0" i="0" kern="1200" dirty="0">
                <a:solidFill>
                  <a:schemeClr val="tx1"/>
                </a:solidFill>
                <a:effectLst/>
                <a:latin typeface="+mn-lt"/>
                <a:ea typeface="+mn-ea"/>
                <a:cs typeface="+mn-cs"/>
              </a:rPr>
              <a:t> candidates have demonstrated various competencies or qualities in past positions. This will help you understand how each candidate operates normally, when they aren’t under pressure in an unfamiliar setting</a:t>
            </a:r>
          </a:p>
          <a:p>
            <a:pPr defTabSz="913217">
              <a:defRPr/>
            </a:pPr>
            <a:endParaRPr lang="en-US" sz="1200" baseline="0" dirty="0"/>
          </a:p>
          <a:p>
            <a:pPr defTabSz="913217">
              <a:defRPr/>
            </a:pPr>
            <a:r>
              <a:rPr lang="en-US" sz="1200" baseline="0" dirty="0"/>
              <a:t>Confirmation bias – Ignore anything that does not align itself with your bias or decision.</a:t>
            </a:r>
          </a:p>
          <a:p>
            <a:pPr marL="0" marR="0" lvl="0" indent="0" algn="l" defTabSz="913217" rtl="0" eaLnBrk="1" fontAlgn="auto" latinLnBrk="0" hangingPunct="1">
              <a:lnSpc>
                <a:spcPct val="100000"/>
              </a:lnSpc>
              <a:spcBef>
                <a:spcPts val="0"/>
              </a:spcBef>
              <a:spcAft>
                <a:spcPts val="0"/>
              </a:spcAft>
              <a:buClrTx/>
              <a:buSzTx/>
              <a:buFontTx/>
              <a:buNone/>
              <a:tabLst/>
              <a:defRPr/>
            </a:pPr>
            <a:r>
              <a:rPr lang="en-US" baseline="0" dirty="0"/>
              <a:t>Harriet Collins – Coordinator of Fraternity &amp; Sorority Affairs (at one of our trainings she shared that she graduated from the College of Charleston, Charleston, SC). So did I – gave us an immediate connection and we had some of the same experiences (even though I am older) but the Cistern is still there. </a:t>
            </a:r>
            <a:endParaRPr lang="en-US" dirty="0"/>
          </a:p>
          <a:p>
            <a:pPr defTabSz="913217">
              <a:defRPr/>
            </a:pPr>
            <a:endParaRPr lang="en-US" sz="1200" baseline="0" dirty="0"/>
          </a:p>
          <a:p>
            <a:pPr marL="0" marR="0" indent="0" algn="l" defTabSz="913217" rtl="0" eaLnBrk="1" fontAlgn="auto" latinLnBrk="0" hangingPunct="1">
              <a:lnSpc>
                <a:spcPct val="100000"/>
              </a:lnSpc>
              <a:spcBef>
                <a:spcPts val="0"/>
              </a:spcBef>
              <a:spcAft>
                <a:spcPts val="0"/>
              </a:spcAft>
              <a:buClrTx/>
              <a:buSzTx/>
              <a:buFontTx/>
              <a:buNone/>
              <a:tabLst/>
              <a:defRPr/>
            </a:pPr>
            <a:r>
              <a:rPr lang="en-US" sz="1200" b="1" dirty="0"/>
              <a:t>Affinity Bias </a:t>
            </a:r>
            <a:r>
              <a:rPr lang="en-US" sz="1200" baseline="0" dirty="0"/>
              <a:t>Similar to me -  Comfortable - You may have heard people say “this candidate is not the right fit for this department or APSU.”    </a:t>
            </a:r>
          </a:p>
          <a:p>
            <a:pPr defTabSz="913217">
              <a:defRPr/>
            </a:pPr>
            <a:endParaRPr lang="en-US" sz="1200" baseline="0" dirty="0"/>
          </a:p>
          <a:p>
            <a:pPr defTabSz="913217">
              <a:defRPr/>
            </a:pPr>
            <a:endParaRPr lang="en-US" sz="1200" dirty="0"/>
          </a:p>
        </p:txBody>
      </p:sp>
      <p:sp>
        <p:nvSpPr>
          <p:cNvPr id="4" name="Slide Number Placeholder 3"/>
          <p:cNvSpPr>
            <a:spLocks noGrp="1"/>
          </p:cNvSpPr>
          <p:nvPr>
            <p:ph type="sldNum" sz="quarter" idx="10"/>
          </p:nvPr>
        </p:nvSpPr>
        <p:spPr/>
        <p:txBody>
          <a:bodyPr/>
          <a:lstStyle/>
          <a:p>
            <a:fld id="{DE69016C-4EA8-45EB-B37C-AA2D9892B414}" type="slidenum">
              <a:rPr lang="en-US" smtClean="0"/>
              <a:t>12</a:t>
            </a:fld>
            <a:endParaRPr lang="en-US" dirty="0"/>
          </a:p>
        </p:txBody>
      </p:sp>
    </p:spTree>
    <p:extLst>
      <p:ext uri="{BB962C8B-B14F-4D97-AF65-F5344CB8AC3E}">
        <p14:creationId xmlns:p14="http://schemas.microsoft.com/office/powerpoint/2010/main" val="938806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217">
              <a:defRPr/>
            </a:pPr>
            <a:r>
              <a:rPr lang="en-US" sz="1200" dirty="0"/>
              <a:t>Katherine</a:t>
            </a:r>
            <a:r>
              <a:rPr lang="en-US" sz="1200" baseline="0" dirty="0"/>
              <a:t> DeCelles (Assoc. Professor of Business Administration) at Harvard – co-authored an 2016 article in Administrative Science Quarterly called Whitened Resumes: Race and Self-Presentation in the Labor Market – employer callbacks for resumes that were whitened faired much better than those that included ethnic information; even though the qualifications listed were identical. They were all recent college graduates. L. James Smith – member of Aspiring Business leaders faired better than Lamar J. Smith – member of  Aspiring African American Business Leaders. The resumes were sent to advertised vacancies with employers whose companies stated they valued diversity. Very similar results to S. Michael Gaddis 2015 audit study.</a:t>
            </a:r>
            <a:endParaRPr lang="en-US" sz="1200" dirty="0"/>
          </a:p>
          <a:p>
            <a:pPr defTabSz="913217">
              <a:defRPr/>
            </a:pPr>
            <a:endParaRPr lang="en-US" sz="1200" dirty="0"/>
          </a:p>
          <a:p>
            <a:pPr defTabSz="913217">
              <a:defRPr/>
            </a:pPr>
            <a:r>
              <a:rPr lang="en-US" sz="1200" dirty="0"/>
              <a:t>Appearance - Ted Talk – What Does My Scarf Me to you?  Treated differently if worn covering for the hair and neck vs draping it around her shoulders.  Didn’t view her as accomplished – engineer.</a:t>
            </a:r>
          </a:p>
          <a:p>
            <a:pPr defTabSz="913217">
              <a:defRPr/>
            </a:pPr>
            <a:endParaRPr lang="en-US" sz="1200" dirty="0"/>
          </a:p>
          <a:p>
            <a:pPr marL="0" marR="0" indent="0" algn="l" defTabSz="913217"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Section 503 prohibits federal contractors and subcontractors from discriminating in employment against individuals with disabilities (IWDs), and requires these employers to take affirmative action to recruit, hire, promote, and retain these individuals. </a:t>
            </a:r>
            <a:r>
              <a:rPr lang="en-US" sz="1200" dirty="0"/>
              <a:t>Effective</a:t>
            </a:r>
            <a:r>
              <a:rPr lang="en-US" sz="1200" baseline="0" dirty="0"/>
              <a:t> March 2014 the OFCCP (Office of Federal Contract Compliance Programs) established a nationwide 7% utilization goal for qualified individual with disabilities) for each job group category. We have to report this in our annual AAP.  We have some work to do.</a:t>
            </a:r>
          </a:p>
          <a:p>
            <a:pPr marL="0" marR="0" indent="0" algn="l" defTabSz="913217" rtl="0" eaLnBrk="1" fontAlgn="auto" latinLnBrk="0" hangingPunct="1">
              <a:lnSpc>
                <a:spcPct val="100000"/>
              </a:lnSpc>
              <a:spcBef>
                <a:spcPts val="0"/>
              </a:spcBef>
              <a:spcAft>
                <a:spcPts val="0"/>
              </a:spcAft>
              <a:buClrTx/>
              <a:buSzTx/>
              <a:buFontTx/>
              <a:buNone/>
              <a:tabLst/>
              <a:defRPr/>
            </a:pPr>
            <a:endParaRPr lang="en-US" sz="1200" dirty="0"/>
          </a:p>
          <a:p>
            <a:pPr defTabSz="913217">
              <a:defRPr/>
            </a:pPr>
            <a:r>
              <a:rPr lang="en-US" sz="1200" dirty="0"/>
              <a:t>Ethnicity – is considered to be more about a person’s culture</a:t>
            </a:r>
            <a:r>
              <a:rPr lang="en-US" sz="1200" baseline="0" dirty="0"/>
              <a:t>, language, family and place of origin.</a:t>
            </a:r>
            <a:endParaRPr lang="en-US" sz="1200" dirty="0"/>
          </a:p>
          <a:p>
            <a:pPr defTabSz="913217">
              <a:defRPr/>
            </a:pPr>
            <a:endParaRPr lang="en-US" sz="1200" dirty="0"/>
          </a:p>
        </p:txBody>
      </p:sp>
      <p:sp>
        <p:nvSpPr>
          <p:cNvPr id="4" name="Slide Number Placeholder 3"/>
          <p:cNvSpPr>
            <a:spLocks noGrp="1"/>
          </p:cNvSpPr>
          <p:nvPr>
            <p:ph type="sldNum" sz="quarter" idx="10"/>
          </p:nvPr>
        </p:nvSpPr>
        <p:spPr/>
        <p:txBody>
          <a:bodyPr/>
          <a:lstStyle/>
          <a:p>
            <a:fld id="{DE69016C-4EA8-45EB-B37C-AA2D9892B414}" type="slidenum">
              <a:rPr lang="en-US" smtClean="0"/>
              <a:t>13</a:t>
            </a:fld>
            <a:endParaRPr lang="en-US" dirty="0"/>
          </a:p>
        </p:txBody>
      </p:sp>
    </p:spTree>
    <p:extLst>
      <p:ext uri="{BB962C8B-B14F-4D97-AF65-F5344CB8AC3E}">
        <p14:creationId xmlns:p14="http://schemas.microsoft.com/office/powerpoint/2010/main" val="3696754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509">
              <a:defRPr/>
            </a:pPr>
            <a:r>
              <a:rPr lang="en-US" b="1" baseline="0" dirty="0"/>
              <a:t>Intuition Bias – Gut feelings – do not fly with EEOC.</a:t>
            </a:r>
          </a:p>
          <a:p>
            <a:pPr defTabSz="906509">
              <a:defRPr/>
            </a:pPr>
            <a:endParaRPr lang="en-US" b="1" baseline="0" dirty="0"/>
          </a:p>
          <a:p>
            <a:pPr marL="0" marR="0" lvl="0" indent="0" algn="l" defTabSz="906509" rtl="0" eaLnBrk="1" fontAlgn="auto" latinLnBrk="0" hangingPunct="1">
              <a:lnSpc>
                <a:spcPct val="100000"/>
              </a:lnSpc>
              <a:spcBef>
                <a:spcPts val="0"/>
              </a:spcBef>
              <a:spcAft>
                <a:spcPts val="0"/>
              </a:spcAft>
              <a:buClrTx/>
              <a:buSzTx/>
              <a:buFontTx/>
              <a:buNone/>
              <a:tabLst/>
              <a:defRPr/>
            </a:pPr>
            <a:endParaRPr lang="en-US" baseline="0" dirty="0"/>
          </a:p>
          <a:p>
            <a:pPr defTabSz="906509">
              <a:defRPr/>
            </a:pPr>
            <a:endParaRPr lang="en-US" baseline="0" dirty="0"/>
          </a:p>
          <a:p>
            <a:pPr marL="0" marR="0" lvl="0" indent="0" algn="l" defTabSz="906509" rtl="0" eaLnBrk="1" fontAlgn="auto" latinLnBrk="0" hangingPunct="1">
              <a:lnSpc>
                <a:spcPct val="100000"/>
              </a:lnSpc>
              <a:spcBef>
                <a:spcPts val="0"/>
              </a:spcBef>
              <a:spcAft>
                <a:spcPts val="0"/>
              </a:spcAft>
              <a:buClrTx/>
              <a:buSzTx/>
              <a:buFontTx/>
              <a:buNone/>
              <a:tabLst/>
              <a:defRPr/>
            </a:pPr>
            <a:endParaRPr lang="en-US" dirty="0"/>
          </a:p>
          <a:p>
            <a:pPr marL="0" marR="0" lvl="0" indent="0" algn="l" defTabSz="906509" rtl="0" eaLnBrk="1" fontAlgn="auto" latinLnBrk="0" hangingPunct="1">
              <a:lnSpc>
                <a:spcPct val="100000"/>
              </a:lnSpc>
              <a:spcBef>
                <a:spcPts val="0"/>
              </a:spcBef>
              <a:spcAft>
                <a:spcPts val="0"/>
              </a:spcAft>
              <a:buClrTx/>
              <a:buSzTx/>
              <a:buFontTx/>
              <a:buNone/>
              <a:tabLst/>
              <a:defRPr/>
            </a:pPr>
            <a:endParaRPr lang="en-US" baseline="0" dirty="0"/>
          </a:p>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14</a:t>
            </a:fld>
            <a:endParaRPr lang="en-US" dirty="0"/>
          </a:p>
        </p:txBody>
      </p:sp>
    </p:spTree>
    <p:extLst>
      <p:ext uri="{BB962C8B-B14F-4D97-AF65-F5344CB8AC3E}">
        <p14:creationId xmlns:p14="http://schemas.microsoft.com/office/powerpoint/2010/main" val="3677574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509">
              <a:defRPr/>
            </a:pPr>
            <a:r>
              <a:rPr lang="en-US" b="1" baseline="0" dirty="0"/>
              <a:t>Ageism – </a:t>
            </a:r>
            <a:r>
              <a:rPr lang="en-US" sz="1200" b="0" i="1" kern="1200" dirty="0">
                <a:solidFill>
                  <a:schemeClr val="tx1"/>
                </a:solidFill>
                <a:effectLst/>
                <a:latin typeface="+mn-lt"/>
                <a:ea typeface="+mn-ea"/>
                <a:cs typeface="+mn-cs"/>
              </a:rPr>
              <a:t>Remove graduation and work experience dates from resumes. Realize that older workers may bring skills and experiences to the table that younger workers can’t.</a:t>
            </a:r>
          </a:p>
          <a:p>
            <a:pPr defTabSz="906509">
              <a:defRPr/>
            </a:pPr>
            <a:endParaRPr lang="en-US" sz="1200" b="0" i="1" kern="1200" dirty="0">
              <a:solidFill>
                <a:schemeClr val="tx1"/>
              </a:solidFill>
              <a:effectLst/>
              <a:latin typeface="+mn-lt"/>
              <a:ea typeface="+mn-ea"/>
              <a:cs typeface="+mn-cs"/>
            </a:endParaRPr>
          </a:p>
          <a:p>
            <a:pPr defTabSz="906509">
              <a:defRPr/>
            </a:pPr>
            <a:r>
              <a:rPr lang="en-US" sz="1200" b="0" i="1" kern="1200" dirty="0">
                <a:solidFill>
                  <a:schemeClr val="tx1"/>
                </a:solidFill>
                <a:effectLst/>
                <a:latin typeface="+mn-lt"/>
                <a:ea typeface="+mn-ea"/>
                <a:cs typeface="+mn-cs"/>
              </a:rPr>
              <a:t>Halo/Horn</a:t>
            </a:r>
            <a:r>
              <a:rPr lang="en-US" sz="1200" b="0" i="1" kern="1200" baseline="0" dirty="0">
                <a:solidFill>
                  <a:schemeClr val="tx1"/>
                </a:solidFill>
                <a:effectLst/>
                <a:latin typeface="+mn-lt"/>
                <a:ea typeface="+mn-ea"/>
                <a:cs typeface="+mn-cs"/>
              </a:rPr>
              <a:t> Effect - </a:t>
            </a:r>
            <a:r>
              <a:rPr lang="en-US" sz="1200" b="0" i="1" kern="1200" dirty="0">
                <a:solidFill>
                  <a:schemeClr val="tx1"/>
                </a:solidFill>
                <a:effectLst/>
                <a:latin typeface="+mn-lt"/>
                <a:ea typeface="+mn-ea"/>
                <a:cs typeface="+mn-cs"/>
              </a:rPr>
              <a:t>Consider why you have a negative (or positive) perception. Ask yourself if your perception stems from unconscious stereotyping based on race, gender, or ethnicity, for instance.</a:t>
            </a:r>
          </a:p>
          <a:p>
            <a:pPr defTabSz="906509">
              <a:defRPr/>
            </a:pPr>
            <a:endParaRPr lang="en-US" sz="1200" b="0" i="1" kern="1200" dirty="0">
              <a:solidFill>
                <a:schemeClr val="tx1"/>
              </a:solidFill>
              <a:effectLst/>
              <a:latin typeface="+mn-lt"/>
              <a:ea typeface="+mn-ea"/>
              <a:cs typeface="+mn-cs"/>
            </a:endParaRPr>
          </a:p>
          <a:p>
            <a:pPr marL="0" marR="0" lvl="0" indent="0" algn="l" defTabSz="906509" rtl="0" eaLnBrk="1" fontAlgn="auto" latinLnBrk="0" hangingPunct="1">
              <a:lnSpc>
                <a:spcPct val="100000"/>
              </a:lnSpc>
              <a:spcBef>
                <a:spcPts val="0"/>
              </a:spcBef>
              <a:spcAft>
                <a:spcPts val="0"/>
              </a:spcAft>
              <a:buClrTx/>
              <a:buSzTx/>
              <a:buFontTx/>
              <a:buNone/>
              <a:tabLst/>
              <a:defRPr/>
            </a:pPr>
            <a:r>
              <a:rPr lang="en-US" sz="2800" b="0" i="0" kern="1200" dirty="0">
                <a:solidFill>
                  <a:schemeClr val="tx1"/>
                </a:solidFill>
                <a:effectLst/>
                <a:latin typeface="+mn-lt"/>
                <a:ea typeface="+mn-ea"/>
                <a:cs typeface="+mn-cs"/>
              </a:rPr>
              <a:t>The best way to prevent hiring</a:t>
            </a:r>
            <a:r>
              <a:rPr lang="en-US" sz="2800" b="0" i="0" kern="1200" baseline="0" dirty="0">
                <a:solidFill>
                  <a:schemeClr val="tx1"/>
                </a:solidFill>
                <a:effectLst/>
                <a:latin typeface="+mn-lt"/>
                <a:ea typeface="+mn-ea"/>
                <a:cs typeface="+mn-cs"/>
              </a:rPr>
              <a:t> biases</a:t>
            </a:r>
            <a:r>
              <a:rPr lang="en-US" sz="2800" b="0" i="0" kern="1200" dirty="0">
                <a:solidFill>
                  <a:schemeClr val="tx1"/>
                </a:solidFill>
                <a:effectLst/>
                <a:latin typeface="+mn-lt"/>
                <a:ea typeface="+mn-ea"/>
                <a:cs typeface="+mn-cs"/>
              </a:rPr>
              <a:t> from impacting hiring decisions is to</a:t>
            </a:r>
            <a:r>
              <a:rPr lang="en-US" sz="2800" b="0" i="0" kern="1200" baseline="0" dirty="0">
                <a:solidFill>
                  <a:schemeClr val="tx1"/>
                </a:solidFill>
                <a:effectLst/>
                <a:latin typeface="+mn-lt"/>
                <a:ea typeface="+mn-ea"/>
                <a:cs typeface="+mn-cs"/>
              </a:rPr>
              <a:t> be </a:t>
            </a:r>
            <a:r>
              <a:rPr lang="en-US" sz="2800" b="0" i="0" kern="1200" dirty="0">
                <a:solidFill>
                  <a:schemeClr val="tx1"/>
                </a:solidFill>
                <a:effectLst/>
                <a:latin typeface="+mn-lt"/>
                <a:ea typeface="+mn-ea"/>
                <a:cs typeface="+mn-cs"/>
              </a:rPr>
              <a:t>cognizant of the possible types of hiring biases that could cause problems while reviewing applications and performing interviews. By doing so, you can correct for potential biases as they arise.</a:t>
            </a:r>
            <a:endParaRPr lang="en-US" sz="2800" baseline="0" dirty="0"/>
          </a:p>
          <a:p>
            <a:pPr defTabSz="906509">
              <a:defRPr/>
            </a:pPr>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15</a:t>
            </a:fld>
            <a:endParaRPr lang="en-US" dirty="0"/>
          </a:p>
        </p:txBody>
      </p:sp>
    </p:spTree>
    <p:extLst>
      <p:ext uri="{BB962C8B-B14F-4D97-AF65-F5344CB8AC3E}">
        <p14:creationId xmlns:p14="http://schemas.microsoft.com/office/powerpoint/2010/main" val="4078845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509">
              <a:defRPr/>
            </a:pPr>
            <a:r>
              <a:rPr lang="en-US" b="1" baseline="0" dirty="0"/>
              <a:t>Intuition Bias – Gut feelings – do not fly with EEOC.</a:t>
            </a:r>
          </a:p>
          <a:p>
            <a:pPr defTabSz="906509">
              <a:defRPr/>
            </a:pPr>
            <a:endParaRPr lang="en-US" b="1" baseline="0" dirty="0"/>
          </a:p>
          <a:p>
            <a:pPr defTabSz="906509">
              <a:defRPr/>
            </a:pPr>
            <a:r>
              <a:rPr lang="en-US" b="1" baseline="0" dirty="0"/>
              <a:t>Affinity Bias </a:t>
            </a:r>
            <a:r>
              <a:rPr lang="en-US" baseline="0" dirty="0"/>
              <a:t>– we come from the same town, went to the same university, know the same people.</a:t>
            </a:r>
          </a:p>
          <a:p>
            <a:pPr marL="0" marR="0" lvl="0" indent="0" algn="l" defTabSz="906509"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06509" rtl="0" eaLnBrk="1" fontAlgn="auto" latinLnBrk="0" hangingPunct="1">
              <a:lnSpc>
                <a:spcPct val="100000"/>
              </a:lnSpc>
              <a:spcBef>
                <a:spcPts val="0"/>
              </a:spcBef>
              <a:spcAft>
                <a:spcPts val="0"/>
              </a:spcAft>
              <a:buClrTx/>
              <a:buSzTx/>
              <a:buFontTx/>
              <a:buNone/>
              <a:tabLst/>
              <a:defRPr/>
            </a:pPr>
            <a:r>
              <a:rPr lang="en-US" baseline="0" dirty="0"/>
              <a:t>Harriet Collins – Coordinator of Fraternity &amp; Sorority Affairs (at one of our trainings she shared that she graduated from the College of Charleston, Charleston, SC). So did I – gave us an immediate connection and we had some of the same experiences (even though I am older) but the Cistern is still there. </a:t>
            </a:r>
            <a:endParaRPr lang="en-US" dirty="0"/>
          </a:p>
          <a:p>
            <a:pPr defTabSz="906509">
              <a:defRPr/>
            </a:pPr>
            <a:endParaRPr lang="en-US" baseline="0" dirty="0"/>
          </a:p>
          <a:p>
            <a:pPr defTabSz="906509">
              <a:defRPr/>
            </a:pPr>
            <a:r>
              <a:rPr lang="en-US" sz="1200" b="0" i="0" kern="1200" dirty="0">
                <a:solidFill>
                  <a:schemeClr val="tx1"/>
                </a:solidFill>
                <a:effectLst/>
                <a:latin typeface="+mn-lt"/>
                <a:ea typeface="+mn-ea"/>
                <a:cs typeface="+mn-cs"/>
              </a:rPr>
              <a:t>The best way to prevent hiring</a:t>
            </a:r>
            <a:r>
              <a:rPr lang="en-US" sz="1200" b="0" i="0" kern="1200" baseline="0" dirty="0">
                <a:solidFill>
                  <a:schemeClr val="tx1"/>
                </a:solidFill>
                <a:effectLst/>
                <a:latin typeface="+mn-lt"/>
                <a:ea typeface="+mn-ea"/>
                <a:cs typeface="+mn-cs"/>
              </a:rPr>
              <a:t> biases</a:t>
            </a:r>
            <a:r>
              <a:rPr lang="en-US" sz="1200" b="0" i="0" kern="1200" dirty="0">
                <a:solidFill>
                  <a:schemeClr val="tx1"/>
                </a:solidFill>
                <a:effectLst/>
                <a:latin typeface="+mn-lt"/>
                <a:ea typeface="+mn-ea"/>
                <a:cs typeface="+mn-cs"/>
              </a:rPr>
              <a:t> from impacting hiring decisions is to</a:t>
            </a:r>
            <a:r>
              <a:rPr lang="en-US" sz="1200" b="0" i="0" kern="1200" baseline="0" dirty="0">
                <a:solidFill>
                  <a:schemeClr val="tx1"/>
                </a:solidFill>
                <a:effectLst/>
                <a:latin typeface="+mn-lt"/>
                <a:ea typeface="+mn-ea"/>
                <a:cs typeface="+mn-cs"/>
              </a:rPr>
              <a:t> be </a:t>
            </a:r>
            <a:r>
              <a:rPr lang="en-US" sz="1200" b="0" i="0" kern="1200" dirty="0">
                <a:solidFill>
                  <a:schemeClr val="tx1"/>
                </a:solidFill>
                <a:effectLst/>
                <a:latin typeface="+mn-lt"/>
                <a:ea typeface="+mn-ea"/>
                <a:cs typeface="+mn-cs"/>
              </a:rPr>
              <a:t>cognizant of the possible types of hiring biases that could cause problems while reviewing applications and performing interviews. By doing so, you can correct for potential biases as they arise.</a:t>
            </a:r>
            <a:endParaRPr lang="en-US" baseline="0" dirty="0"/>
          </a:p>
          <a:p>
            <a:pPr marL="0" marR="0" lvl="0" indent="0" algn="l" defTabSz="906509" rtl="0" eaLnBrk="1" fontAlgn="auto" latinLnBrk="0" hangingPunct="1">
              <a:lnSpc>
                <a:spcPct val="100000"/>
              </a:lnSpc>
              <a:spcBef>
                <a:spcPts val="0"/>
              </a:spcBef>
              <a:spcAft>
                <a:spcPts val="0"/>
              </a:spcAft>
              <a:buClrTx/>
              <a:buSzTx/>
              <a:buFontTx/>
              <a:buNone/>
              <a:tabLst/>
              <a:defRPr/>
            </a:pPr>
            <a:endParaRPr lang="en-US" dirty="0"/>
          </a:p>
          <a:p>
            <a:pPr marL="0" marR="0" lvl="0" indent="0" algn="l" defTabSz="906509" rtl="0" eaLnBrk="1" fontAlgn="auto" latinLnBrk="0" hangingPunct="1">
              <a:lnSpc>
                <a:spcPct val="100000"/>
              </a:lnSpc>
              <a:spcBef>
                <a:spcPts val="0"/>
              </a:spcBef>
              <a:spcAft>
                <a:spcPts val="0"/>
              </a:spcAft>
              <a:buClrTx/>
              <a:buSzTx/>
              <a:buFontTx/>
              <a:buNone/>
              <a:tabLst/>
              <a:defRPr/>
            </a:pPr>
            <a:endParaRPr lang="en-US" baseline="0" dirty="0"/>
          </a:p>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16</a:t>
            </a:fld>
            <a:endParaRPr lang="en-US" dirty="0"/>
          </a:p>
        </p:txBody>
      </p:sp>
    </p:spTree>
    <p:extLst>
      <p:ext uri="{BB962C8B-B14F-4D97-AF65-F5344CB8AC3E}">
        <p14:creationId xmlns:p14="http://schemas.microsoft.com/office/powerpoint/2010/main" val="19192467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0" marR="0" lvl="5" indent="0" algn="l" defTabSz="914400" rtl="0" eaLnBrk="1" fontAlgn="auto" latinLnBrk="0" hangingPunct="1">
              <a:lnSpc>
                <a:spcPct val="100000"/>
              </a:lnSpc>
              <a:spcBef>
                <a:spcPts val="0"/>
              </a:spcBef>
              <a:spcAft>
                <a:spcPts val="0"/>
              </a:spcAft>
              <a:buClrTx/>
              <a:buSzTx/>
              <a:buFontTx/>
              <a:buNone/>
              <a:tabLst/>
              <a:defRPr/>
            </a:pPr>
            <a:r>
              <a:rPr lang="en-US" sz="1200" dirty="0"/>
              <a:t>Confidentiality</a:t>
            </a:r>
            <a:r>
              <a:rPr lang="en-US" sz="1200" baseline="0" dirty="0"/>
              <a:t> – discuss search committee business and applicants in private and only with other committee members. </a:t>
            </a:r>
          </a:p>
          <a:p>
            <a:pPr marL="2286000" marR="0" lvl="5"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indent="0" algn="l" defTabSz="913217" rtl="0" eaLnBrk="1" fontAlgn="auto" latinLnBrk="0" hangingPunct="1">
              <a:lnSpc>
                <a:spcPct val="100000"/>
              </a:lnSpc>
              <a:spcBef>
                <a:spcPts val="0"/>
              </a:spcBef>
              <a:spcAft>
                <a:spcPts val="0"/>
              </a:spcAft>
              <a:buClrTx/>
              <a:buSzTx/>
              <a:buFontTx/>
              <a:buNone/>
              <a:tabLst/>
              <a:defRPr/>
            </a:pPr>
            <a:r>
              <a:rPr lang="en-US" sz="1200" dirty="0"/>
              <a:t>Committee</a:t>
            </a:r>
            <a:r>
              <a:rPr lang="en-US" sz="1200" baseline="0" dirty="0"/>
              <a:t> deliberations are confidential even after the search is over and the person has been hired.  The person hired should never hear that so and so on the search committee said XXX about you and they did not vote for you to get move on in the process.  But I am glad you are here.</a:t>
            </a:r>
            <a:endParaRPr lang="en-US" sz="1200" dirty="0"/>
          </a:p>
          <a:p>
            <a:pPr defTabSz="913217">
              <a:defRPr/>
            </a:pPr>
            <a:endParaRPr lang="en-US" sz="1200" baseline="0" dirty="0"/>
          </a:p>
          <a:p>
            <a:pPr defTabSz="913217">
              <a:defRPr/>
            </a:pPr>
            <a:r>
              <a:rPr lang="en-US" sz="1200" dirty="0"/>
              <a:t>Each</a:t>
            </a:r>
            <a:r>
              <a:rPr lang="en-US" sz="1200" baseline="0" dirty="0"/>
              <a:t> search committee member will be required to sign a search committee confidentiality agreement – this document will be kept in the office of equity, access, &amp; inclusion.</a:t>
            </a:r>
            <a:endParaRPr lang="en-US" sz="1200" dirty="0"/>
          </a:p>
          <a:p>
            <a:pPr marL="2286000" marR="0" lvl="5"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2286000" marR="0" lvl="5" indent="0" algn="l" defTabSz="914400" rtl="0" eaLnBrk="1" fontAlgn="auto" latinLnBrk="0" hangingPunct="1">
              <a:lnSpc>
                <a:spcPct val="100000"/>
              </a:lnSpc>
              <a:spcBef>
                <a:spcPts val="0"/>
              </a:spcBef>
              <a:spcAft>
                <a:spcPts val="0"/>
              </a:spcAft>
              <a:buClrTx/>
              <a:buSzTx/>
              <a:buFontTx/>
              <a:buNone/>
              <a:tabLst/>
              <a:defRPr/>
            </a:pPr>
            <a:endParaRPr lang="en-US" sz="1200" baseline="0" dirty="0"/>
          </a:p>
        </p:txBody>
      </p:sp>
      <p:sp>
        <p:nvSpPr>
          <p:cNvPr id="4" name="Slide Number Placeholder 3"/>
          <p:cNvSpPr>
            <a:spLocks noGrp="1"/>
          </p:cNvSpPr>
          <p:nvPr>
            <p:ph type="sldNum" sz="quarter" idx="10"/>
          </p:nvPr>
        </p:nvSpPr>
        <p:spPr/>
        <p:txBody>
          <a:bodyPr/>
          <a:lstStyle/>
          <a:p>
            <a:fld id="{DE69016C-4EA8-45EB-B37C-AA2D9892B414}" type="slidenum">
              <a:rPr lang="en-US" smtClean="0"/>
              <a:t>17</a:t>
            </a:fld>
            <a:endParaRPr lang="en-US" dirty="0"/>
          </a:p>
        </p:txBody>
      </p:sp>
    </p:spTree>
    <p:extLst>
      <p:ext uri="{BB962C8B-B14F-4D97-AF65-F5344CB8AC3E}">
        <p14:creationId xmlns:p14="http://schemas.microsoft.com/office/powerpoint/2010/main" val="3894441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18</a:t>
            </a:fld>
            <a:endParaRPr lang="en-US" dirty="0"/>
          </a:p>
        </p:txBody>
      </p:sp>
    </p:spTree>
    <p:extLst>
      <p:ext uri="{BB962C8B-B14F-4D97-AF65-F5344CB8AC3E}">
        <p14:creationId xmlns:p14="http://schemas.microsoft.com/office/powerpoint/2010/main" val="3320030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r>
              <a:rPr lang="en-US" dirty="0"/>
              <a:t>In an effort to</a:t>
            </a:r>
            <a:r>
              <a:rPr lang="en-US" baseline="0" dirty="0"/>
              <a:t> streamline, create efficiencies , and align with best practices, we have made some significant changes to the search committee chair role.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Changes include the search committee chair taking the lead in PA on moving applicants through the system and thus, moving the process to the next state quicker without the back and forth emails or phone calls with OEAI. </a:t>
            </a:r>
            <a:endParaRPr lang="en-US" dirty="0"/>
          </a:p>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19</a:t>
            </a:fld>
            <a:endParaRPr lang="en-US" dirty="0"/>
          </a:p>
        </p:txBody>
      </p:sp>
    </p:spTree>
    <p:extLst>
      <p:ext uri="{BB962C8B-B14F-4D97-AF65-F5344CB8AC3E}">
        <p14:creationId xmlns:p14="http://schemas.microsoft.com/office/powerpoint/2010/main" val="2240920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Executive</a:t>
            </a:r>
            <a:r>
              <a:rPr lang="en-US" baseline="0" dirty="0"/>
              <a:t> Order 11246 – prohibits federal contractors and subcontractors that have contracts  that exceed 10,000 from discriminating in employment </a:t>
            </a:r>
            <a:r>
              <a:rPr lang="en-US" dirty="0"/>
              <a:t>decisions on the basis of race, color, religion, sex, or national origin.  It also requires covered contractors to take affirmative steps to ensure that equal opportunity is provided in all aspects of their employment. We must be</a:t>
            </a:r>
            <a:r>
              <a:rPr lang="en-US" baseline="0" dirty="0"/>
              <a:t> able show that we have made “good faith efforts” to advance our diversity efforts and meet our diversity goals.</a:t>
            </a:r>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2</a:t>
            </a:fld>
            <a:endParaRPr lang="en-US" dirty="0"/>
          </a:p>
        </p:txBody>
      </p:sp>
    </p:spTree>
    <p:extLst>
      <p:ext uri="{BB962C8B-B14F-4D97-AF65-F5344CB8AC3E}">
        <p14:creationId xmlns:p14="http://schemas.microsoft.com/office/powerpoint/2010/main" val="41765165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5"/>
            <a:r>
              <a:rPr lang="en-US" sz="1200" dirty="0"/>
              <a:t>Because</a:t>
            </a:r>
            <a:r>
              <a:rPr lang="en-US" sz="1200" baseline="0" dirty="0"/>
              <a:t> the reasons that the applicants not advanced forward have been identified, our office should be able to approve the list of applicants for interview in a more expeditious manner.</a:t>
            </a:r>
            <a:endParaRPr lang="en-US" sz="1200" dirty="0"/>
          </a:p>
        </p:txBody>
      </p:sp>
      <p:sp>
        <p:nvSpPr>
          <p:cNvPr id="4" name="Slide Number Placeholder 3"/>
          <p:cNvSpPr>
            <a:spLocks noGrp="1"/>
          </p:cNvSpPr>
          <p:nvPr>
            <p:ph type="sldNum" sz="quarter" idx="10"/>
          </p:nvPr>
        </p:nvSpPr>
        <p:spPr/>
        <p:txBody>
          <a:bodyPr/>
          <a:lstStyle/>
          <a:p>
            <a:fld id="{DE69016C-4EA8-45EB-B37C-AA2D9892B414}" type="slidenum">
              <a:rPr lang="en-US" smtClean="0"/>
              <a:t>20</a:t>
            </a:fld>
            <a:endParaRPr lang="en-US" dirty="0"/>
          </a:p>
        </p:txBody>
      </p:sp>
    </p:spTree>
    <p:extLst>
      <p:ext uri="{BB962C8B-B14F-4D97-AF65-F5344CB8AC3E}">
        <p14:creationId xmlns:p14="http://schemas.microsoft.com/office/powerpoint/2010/main" val="18518474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21</a:t>
            </a:fld>
            <a:endParaRPr lang="en-US" dirty="0"/>
          </a:p>
        </p:txBody>
      </p:sp>
    </p:spTree>
    <p:extLst>
      <p:ext uri="{BB962C8B-B14F-4D97-AF65-F5344CB8AC3E}">
        <p14:creationId xmlns:p14="http://schemas.microsoft.com/office/powerpoint/2010/main" val="31748054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22</a:t>
            </a:fld>
            <a:endParaRPr lang="en-US" dirty="0"/>
          </a:p>
        </p:txBody>
      </p:sp>
    </p:spTree>
    <p:extLst>
      <p:ext uri="{BB962C8B-B14F-4D97-AF65-F5344CB8AC3E}">
        <p14:creationId xmlns:p14="http://schemas.microsoft.com/office/powerpoint/2010/main" val="3707719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23</a:t>
            </a:fld>
            <a:endParaRPr lang="en-US" dirty="0"/>
          </a:p>
        </p:txBody>
      </p:sp>
    </p:spTree>
    <p:extLst>
      <p:ext uri="{BB962C8B-B14F-4D97-AF65-F5344CB8AC3E}">
        <p14:creationId xmlns:p14="http://schemas.microsoft.com/office/powerpoint/2010/main" val="15163031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a:t>
            </a:r>
            <a:r>
              <a:rPr lang="en-US" sz="1200" baseline="0" dirty="0"/>
              <a:t>s with the Initial Interviews, </a:t>
            </a:r>
            <a:r>
              <a:rPr lang="en-US" sz="1200" dirty="0"/>
              <a:t>Because</a:t>
            </a:r>
            <a:r>
              <a:rPr lang="en-US" sz="1200" baseline="0" dirty="0"/>
              <a:t> the reasons that the applicants not advanced forward have been identified, our office should be able to approve the list of applicants for interview in a more expeditious manner.</a:t>
            </a:r>
            <a:endParaRPr lang="en-US" sz="1200" dirty="0"/>
          </a:p>
          <a:p>
            <a:endParaRPr lang="en-US" dirty="0"/>
          </a:p>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24</a:t>
            </a:fld>
            <a:endParaRPr lang="en-US" dirty="0"/>
          </a:p>
        </p:txBody>
      </p:sp>
    </p:spTree>
    <p:extLst>
      <p:ext uri="{BB962C8B-B14F-4D97-AF65-F5344CB8AC3E}">
        <p14:creationId xmlns:p14="http://schemas.microsoft.com/office/powerpoint/2010/main" val="3669284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is the same for Initial and Final Interviews.</a:t>
            </a:r>
          </a:p>
        </p:txBody>
      </p:sp>
      <p:sp>
        <p:nvSpPr>
          <p:cNvPr id="4" name="Slide Number Placeholder 3"/>
          <p:cNvSpPr>
            <a:spLocks noGrp="1"/>
          </p:cNvSpPr>
          <p:nvPr>
            <p:ph type="sldNum" sz="quarter" idx="10"/>
          </p:nvPr>
        </p:nvSpPr>
        <p:spPr/>
        <p:txBody>
          <a:bodyPr/>
          <a:lstStyle/>
          <a:p>
            <a:fld id="{DE69016C-4EA8-45EB-B37C-AA2D9892B414}" type="slidenum">
              <a:rPr lang="en-US" smtClean="0"/>
              <a:t>25</a:t>
            </a:fld>
            <a:endParaRPr lang="en-US" dirty="0"/>
          </a:p>
        </p:txBody>
      </p:sp>
    </p:spTree>
    <p:extLst>
      <p:ext uri="{BB962C8B-B14F-4D97-AF65-F5344CB8AC3E}">
        <p14:creationId xmlns:p14="http://schemas.microsoft.com/office/powerpoint/2010/main" val="3861821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a:t>Being</a:t>
            </a:r>
            <a:r>
              <a:rPr lang="en-US" sz="1200" baseline="0" dirty="0"/>
              <a:t> aware of our bias is one tool that help to keep bias from creeping into the hiring process.  Another tool is the Structured Interview.</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a:t>Does not preclude asking a follow-up question to a response given by the applicant(s) nor does it preclude asking questions prompted by something on an applicant’s resume/cv (e.g., gaps in employment).</a:t>
            </a:r>
          </a:p>
          <a:p>
            <a:endParaRPr lang="en-US" sz="1200" dirty="0"/>
          </a:p>
          <a:p>
            <a:endParaRPr lang="en-US" sz="1200" dirty="0"/>
          </a:p>
          <a:p>
            <a:pPr lvl="5"/>
            <a:endParaRPr lang="en-US" sz="1200" dirty="0"/>
          </a:p>
        </p:txBody>
      </p:sp>
      <p:sp>
        <p:nvSpPr>
          <p:cNvPr id="4" name="Slide Number Placeholder 3"/>
          <p:cNvSpPr>
            <a:spLocks noGrp="1"/>
          </p:cNvSpPr>
          <p:nvPr>
            <p:ph type="sldNum" sz="quarter" idx="10"/>
          </p:nvPr>
        </p:nvSpPr>
        <p:spPr/>
        <p:txBody>
          <a:bodyPr/>
          <a:lstStyle/>
          <a:p>
            <a:fld id="{DE69016C-4EA8-45EB-B37C-AA2D9892B414}" type="slidenum">
              <a:rPr lang="en-US" smtClean="0"/>
              <a:t>26</a:t>
            </a:fld>
            <a:endParaRPr lang="en-US" dirty="0"/>
          </a:p>
        </p:txBody>
      </p:sp>
    </p:spTree>
    <p:extLst>
      <p:ext uri="{BB962C8B-B14F-4D97-AF65-F5344CB8AC3E}">
        <p14:creationId xmlns:p14="http://schemas.microsoft.com/office/powerpoint/2010/main" val="4000338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27</a:t>
            </a:fld>
            <a:endParaRPr lang="en-US" dirty="0"/>
          </a:p>
        </p:txBody>
      </p:sp>
    </p:spTree>
    <p:extLst>
      <p:ext uri="{BB962C8B-B14F-4D97-AF65-F5344CB8AC3E}">
        <p14:creationId xmlns:p14="http://schemas.microsoft.com/office/powerpoint/2010/main" val="2636599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31</a:t>
            </a:fld>
            <a:endParaRPr lang="en-US" dirty="0"/>
          </a:p>
        </p:txBody>
      </p:sp>
    </p:spTree>
    <p:extLst>
      <p:ext uri="{BB962C8B-B14F-4D97-AF65-F5344CB8AC3E}">
        <p14:creationId xmlns:p14="http://schemas.microsoft.com/office/powerpoint/2010/main" val="37605829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32</a:t>
            </a:fld>
            <a:endParaRPr lang="en-US" dirty="0"/>
          </a:p>
        </p:txBody>
      </p:sp>
    </p:spTree>
    <p:extLst>
      <p:ext uri="{BB962C8B-B14F-4D97-AF65-F5344CB8AC3E}">
        <p14:creationId xmlns:p14="http://schemas.microsoft.com/office/powerpoint/2010/main" val="815849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dirty="0"/>
              <a:t>Both</a:t>
            </a:r>
            <a:r>
              <a:rPr lang="en-US" baseline="0" dirty="0"/>
              <a:t> the American with Disabilities Act of 1990, as amended and Section 503 of the Rehabilitation Act of 1973  prohibit discrimination against individuals with disabilities in employment.  However, </a:t>
            </a:r>
            <a:r>
              <a:rPr lang="en-US" dirty="0"/>
              <a:t>Section 503</a:t>
            </a:r>
            <a:r>
              <a:rPr lang="en-US" baseline="0" dirty="0"/>
              <a:t> of the Rehabilitation Act of 1973 also </a:t>
            </a:r>
            <a:r>
              <a:rPr lang="en-US" sz="1200" b="0" i="0" kern="1200" dirty="0">
                <a:solidFill>
                  <a:schemeClr val="tx1"/>
                </a:solidFill>
                <a:effectLst/>
                <a:latin typeface="+mn-lt"/>
                <a:ea typeface="+mn-ea"/>
                <a:cs typeface="+mn-cs"/>
              </a:rPr>
              <a:t>requires federal contractors and subcontractors to take affirmative action to recruit, hire, promote, and retain</a:t>
            </a:r>
            <a:r>
              <a:rPr lang="en-US" sz="1200" b="0" i="0" kern="1200" baseline="0" dirty="0">
                <a:solidFill>
                  <a:schemeClr val="tx1"/>
                </a:solidFill>
                <a:effectLst/>
                <a:latin typeface="+mn-lt"/>
                <a:ea typeface="+mn-ea"/>
                <a:cs typeface="+mn-cs"/>
              </a:rPr>
              <a:t> individuals with disabilities.</a:t>
            </a:r>
          </a:p>
          <a:p>
            <a:pPr fontAlgn="base"/>
            <a:endParaRPr lang="en-US" sz="1200" b="0" i="0" kern="1200" baseline="0" dirty="0">
              <a:solidFill>
                <a:schemeClr val="tx1"/>
              </a:solidFill>
              <a:effectLst/>
              <a:latin typeface="+mn-lt"/>
              <a:ea typeface="+mn-ea"/>
              <a:cs typeface="+mn-cs"/>
            </a:endParaRPr>
          </a:p>
          <a:p>
            <a:pPr fontAlgn="base"/>
            <a:endParaRPr lang="en-US" sz="1200" b="0" i="0" kern="1200" baseline="0" dirty="0">
              <a:solidFill>
                <a:schemeClr val="tx1"/>
              </a:solidFill>
              <a:effectLst/>
              <a:latin typeface="+mn-lt"/>
              <a:ea typeface="+mn-ea"/>
              <a:cs typeface="+mn-cs"/>
            </a:endParaRPr>
          </a:p>
          <a:p>
            <a:pPr fontAlgn="base"/>
            <a:r>
              <a:rPr lang="en-US" dirty="0"/>
              <a:t>Lilly Ledbetter Fair Pay Act of 2009 - The Act states that each paycheck that contains discriminatory compensation is a separate violation regardless of when the discrimination began. Particularly important for the victims of discrimination, the Act contains an explicit retroactivity provision.</a:t>
            </a:r>
          </a:p>
          <a:p>
            <a:pPr fontAlgn="base"/>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3</a:t>
            </a:fld>
            <a:endParaRPr lang="en-US" dirty="0"/>
          </a:p>
        </p:txBody>
      </p:sp>
    </p:spTree>
    <p:extLst>
      <p:ext uri="{BB962C8B-B14F-4D97-AF65-F5344CB8AC3E}">
        <p14:creationId xmlns:p14="http://schemas.microsoft.com/office/powerpoint/2010/main" val="16981184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33</a:t>
            </a:fld>
            <a:endParaRPr lang="en-US" dirty="0"/>
          </a:p>
        </p:txBody>
      </p:sp>
    </p:spTree>
    <p:extLst>
      <p:ext uri="{BB962C8B-B14F-4D97-AF65-F5344CB8AC3E}">
        <p14:creationId xmlns:p14="http://schemas.microsoft.com/office/powerpoint/2010/main" val="1965508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34</a:t>
            </a:fld>
            <a:endParaRPr lang="en-US" dirty="0"/>
          </a:p>
        </p:txBody>
      </p:sp>
    </p:spTree>
    <p:extLst>
      <p:ext uri="{BB962C8B-B14F-4D97-AF65-F5344CB8AC3E}">
        <p14:creationId xmlns:p14="http://schemas.microsoft.com/office/powerpoint/2010/main" val="9753954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35</a:t>
            </a:fld>
            <a:endParaRPr lang="en-US" dirty="0"/>
          </a:p>
        </p:txBody>
      </p:sp>
    </p:spTree>
    <p:extLst>
      <p:ext uri="{BB962C8B-B14F-4D97-AF65-F5344CB8AC3E}">
        <p14:creationId xmlns:p14="http://schemas.microsoft.com/office/powerpoint/2010/main" val="40583197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36</a:t>
            </a:fld>
            <a:endParaRPr lang="en-US" dirty="0"/>
          </a:p>
        </p:txBody>
      </p:sp>
    </p:spTree>
    <p:extLst>
      <p:ext uri="{BB962C8B-B14F-4D97-AF65-F5344CB8AC3E}">
        <p14:creationId xmlns:p14="http://schemas.microsoft.com/office/powerpoint/2010/main" val="15722729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5"/>
            <a:endParaRPr lang="en-US" sz="2600" dirty="0"/>
          </a:p>
        </p:txBody>
      </p:sp>
      <p:sp>
        <p:nvSpPr>
          <p:cNvPr id="4" name="Slide Number Placeholder 3"/>
          <p:cNvSpPr>
            <a:spLocks noGrp="1"/>
          </p:cNvSpPr>
          <p:nvPr>
            <p:ph type="sldNum" sz="quarter" idx="10"/>
          </p:nvPr>
        </p:nvSpPr>
        <p:spPr/>
        <p:txBody>
          <a:bodyPr/>
          <a:lstStyle/>
          <a:p>
            <a:fld id="{DE69016C-4EA8-45EB-B37C-AA2D9892B414}" type="slidenum">
              <a:rPr lang="en-US" smtClean="0"/>
              <a:t>37</a:t>
            </a:fld>
            <a:endParaRPr lang="en-US" dirty="0"/>
          </a:p>
        </p:txBody>
      </p:sp>
    </p:spTree>
    <p:extLst>
      <p:ext uri="{BB962C8B-B14F-4D97-AF65-F5344CB8AC3E}">
        <p14:creationId xmlns:p14="http://schemas.microsoft.com/office/powerpoint/2010/main" val="221417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 the</a:t>
            </a:r>
            <a:r>
              <a:rPr lang="en-US" baseline="0" dirty="0"/>
              <a:t> </a:t>
            </a:r>
            <a:r>
              <a:rPr lang="en-US" dirty="0"/>
              <a:t>booklet Benefits and Challenges of Diversity</a:t>
            </a:r>
            <a:r>
              <a:rPr lang="en-US" baseline="0" dirty="0"/>
              <a:t> in Academic Settings – women in science and engineering leadership institute stated, “</a:t>
            </a:r>
            <a:r>
              <a:rPr lang="en-US" sz="1200" b="1" i="1" dirty="0"/>
              <a:t>The diversity of a university’s faculty, staff, and students influences its strength, productivity, and intellectual personality</a:t>
            </a:r>
            <a:endParaRPr lang="en-US" dirty="0"/>
          </a:p>
          <a:p>
            <a:endParaRPr lang="en-US" dirty="0"/>
          </a:p>
          <a:p>
            <a:endParaRPr lang="en-US" dirty="0"/>
          </a:p>
          <a:p>
            <a:r>
              <a:rPr lang="en-US" dirty="0"/>
              <a:t>WISELI</a:t>
            </a:r>
            <a:r>
              <a:rPr lang="en-US" baseline="0" dirty="0"/>
              <a:t> – Women in Science and Engineering Leadership Institute at the University of Wisconsin – Madison</a:t>
            </a:r>
          </a:p>
          <a:p>
            <a:endParaRPr lang="en-US" baseline="0" dirty="0"/>
          </a:p>
          <a:p>
            <a:r>
              <a:rPr lang="en-US" baseline="0" dirty="0"/>
              <a:t>Even if we do not agree with that statement, </a:t>
            </a:r>
            <a:r>
              <a:rPr lang="en-US" baseline="0" dirty="0" err="1"/>
              <a:t>apsu</a:t>
            </a:r>
            <a:r>
              <a:rPr lang="en-US" baseline="0" dirty="0"/>
              <a:t> has diversity as a strategic goal.</a:t>
            </a:r>
            <a:endParaRPr lang="en-US" dirty="0"/>
          </a:p>
          <a:p>
            <a:pPr fontAlgn="base"/>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4</a:t>
            </a:fld>
            <a:endParaRPr lang="en-US" dirty="0"/>
          </a:p>
        </p:txBody>
      </p:sp>
    </p:spTree>
    <p:extLst>
      <p:ext uri="{BB962C8B-B14F-4D97-AF65-F5344CB8AC3E}">
        <p14:creationId xmlns:p14="http://schemas.microsoft.com/office/powerpoint/2010/main" val="2677601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5</a:t>
            </a:fld>
            <a:endParaRPr lang="en-US" dirty="0"/>
          </a:p>
        </p:txBody>
      </p:sp>
    </p:spTree>
    <p:extLst>
      <p:ext uri="{BB962C8B-B14F-4D97-AF65-F5344CB8AC3E}">
        <p14:creationId xmlns:p14="http://schemas.microsoft.com/office/powerpoint/2010/main" val="3556872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dirty="0"/>
              <a:t>We have</a:t>
            </a:r>
            <a:r>
              <a:rPr lang="en-US" baseline="0" dirty="0"/>
              <a:t> some work to do.</a:t>
            </a:r>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6</a:t>
            </a:fld>
            <a:endParaRPr lang="en-US" dirty="0"/>
          </a:p>
        </p:txBody>
      </p:sp>
    </p:spTree>
    <p:extLst>
      <p:ext uri="{BB962C8B-B14F-4D97-AF65-F5344CB8AC3E}">
        <p14:creationId xmlns:p14="http://schemas.microsoft.com/office/powerpoint/2010/main" val="1883586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7</a:t>
            </a:fld>
            <a:endParaRPr lang="en-US" dirty="0"/>
          </a:p>
        </p:txBody>
      </p:sp>
    </p:spTree>
    <p:extLst>
      <p:ext uri="{BB962C8B-B14F-4D97-AF65-F5344CB8AC3E}">
        <p14:creationId xmlns:p14="http://schemas.microsoft.com/office/powerpoint/2010/main" val="3841904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dirty="0"/>
              <a:t>We all are bias.</a:t>
            </a:r>
          </a:p>
        </p:txBody>
      </p:sp>
      <p:sp>
        <p:nvSpPr>
          <p:cNvPr id="4" name="Slide Number Placeholder 3"/>
          <p:cNvSpPr>
            <a:spLocks noGrp="1"/>
          </p:cNvSpPr>
          <p:nvPr>
            <p:ph type="sldNum" sz="quarter" idx="10"/>
          </p:nvPr>
        </p:nvSpPr>
        <p:spPr/>
        <p:txBody>
          <a:bodyPr/>
          <a:lstStyle/>
          <a:p>
            <a:fld id="{DE69016C-4EA8-45EB-B37C-AA2D9892B414}" type="slidenum">
              <a:rPr lang="en-US" smtClean="0"/>
              <a:t>8</a:t>
            </a:fld>
            <a:endParaRPr lang="en-US" dirty="0"/>
          </a:p>
        </p:txBody>
      </p:sp>
    </p:spTree>
    <p:extLst>
      <p:ext uri="{BB962C8B-B14F-4D97-AF65-F5344CB8AC3E}">
        <p14:creationId xmlns:p14="http://schemas.microsoft.com/office/powerpoint/2010/main" val="4058815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baseline="0" dirty="0"/>
              <a:t>Let’s talk about common biases that have been shown to affect the search/selection process.</a:t>
            </a:r>
            <a:endParaRPr lang="en-US" dirty="0"/>
          </a:p>
          <a:p>
            <a:pPr fontAlgn="base"/>
            <a:endParaRPr lang="en-US" dirty="0"/>
          </a:p>
        </p:txBody>
      </p:sp>
      <p:sp>
        <p:nvSpPr>
          <p:cNvPr id="4" name="Slide Number Placeholder 3"/>
          <p:cNvSpPr>
            <a:spLocks noGrp="1"/>
          </p:cNvSpPr>
          <p:nvPr>
            <p:ph type="sldNum" sz="quarter" idx="10"/>
          </p:nvPr>
        </p:nvSpPr>
        <p:spPr/>
        <p:txBody>
          <a:bodyPr/>
          <a:lstStyle/>
          <a:p>
            <a:fld id="{DE69016C-4EA8-45EB-B37C-AA2D9892B414}" type="slidenum">
              <a:rPr lang="en-US" smtClean="0"/>
              <a:t>9</a:t>
            </a:fld>
            <a:endParaRPr lang="en-US" dirty="0"/>
          </a:p>
        </p:txBody>
      </p:sp>
    </p:spTree>
    <p:extLst>
      <p:ext uri="{BB962C8B-B14F-4D97-AF65-F5344CB8AC3E}">
        <p14:creationId xmlns:p14="http://schemas.microsoft.com/office/powerpoint/2010/main" val="23186023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January 18, 2022</a:t>
            </a:fld>
            <a:endParaRPr lang="en-US" dirty="0"/>
          </a:p>
        </p:txBody>
      </p:sp>
      <p:sp>
        <p:nvSpPr>
          <p:cNvPr id="5" name="Footer Placeholder 4"/>
          <p:cNvSpPr>
            <a:spLocks noGrp="1"/>
          </p:cNvSpPr>
          <p:nvPr>
            <p:ph type="ftr" sz="quarter" idx="11"/>
          </p:nvPr>
        </p:nvSpPr>
        <p:spPr/>
        <p:txBody>
          <a:bodyPr/>
          <a:lstStyle/>
          <a:p>
            <a:pPr algn="r"/>
            <a:r>
              <a:rPr lang="en-US" dirty="0"/>
              <a:t>Optional Naming Area</a:t>
            </a:r>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descr="AP_Logo_horizontal_logo 735pxWide copy.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38015" y="5410201"/>
            <a:ext cx="3336836" cy="1361974"/>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January 18, 2022</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Tuesday, January 18, 2022</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January 18, 2022</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Tuesday, January 18, 2022</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pic>
        <p:nvPicPr>
          <p:cNvPr id="7" name="Picture 6" descr="AP_Logo_horizontal_logo 735pxWide copy.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147107" y="6087929"/>
            <a:ext cx="1676400" cy="6842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January 18, 2022</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descr="AP_Logo_horizontal_white.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474443" y="1144790"/>
            <a:ext cx="3105677" cy="736806"/>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bg>
      <p:bgRef idx="1001">
        <a:schemeClr val="bg2"/>
      </p:bgRef>
    </p:bg>
    <p:spTree>
      <p:nvGrpSpPr>
        <p:cNvPr id="1" name=""/>
        <p:cNvGrpSpPr/>
        <p:nvPr/>
      </p:nvGrpSpPr>
      <p:grpSpPr>
        <a:xfrm>
          <a:off x="0" y="0"/>
          <a:ext cx="0" cy="0"/>
          <a:chOff x="0" y="0"/>
          <a:chExt cx="0" cy="0"/>
        </a:xfrm>
      </p:grpSpPr>
      <p:pic>
        <p:nvPicPr>
          <p:cNvPr id="8" name="Picture 7" descr="IMG_20170726_185121.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2857" r="17965"/>
          <a:stretch/>
        </p:blipFill>
        <p:spPr>
          <a:xfrm>
            <a:off x="-1" y="361385"/>
            <a:ext cx="9144001" cy="6496130"/>
          </a:xfrm>
          <a:prstGeom prst="rect">
            <a:avLst/>
          </a:prstGeom>
        </p:spPr>
      </p:pic>
      <p:sp>
        <p:nvSpPr>
          <p:cNvPr id="2" name="Title 1"/>
          <p:cNvSpPr>
            <a:spLocks noGrp="1"/>
          </p:cNvSpPr>
          <p:nvPr>
            <p:ph type="title"/>
          </p:nvPr>
        </p:nvSpPr>
        <p:spPr>
          <a:xfrm>
            <a:off x="722313" y="2362200"/>
            <a:ext cx="7772400" cy="2200275"/>
          </a:xfrm>
        </p:spPr>
        <p:txBody>
          <a:bodyPr anchor="b">
            <a:normAutofit/>
          </a:bodyPr>
          <a:lstStyle>
            <a:lvl1pPr algn="l">
              <a:defRPr sz="4800" b="0"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January 18, 2022</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descr="AP_Logo_horizontal_white.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474443" y="1144790"/>
            <a:ext cx="3105677" cy="736806"/>
          </a:xfrm>
          <a:prstGeom prst="rect">
            <a:avLst/>
          </a:prstGeom>
        </p:spPr>
      </p:pic>
    </p:spTree>
    <p:extLst>
      <p:ext uri="{BB962C8B-B14F-4D97-AF65-F5344CB8AC3E}">
        <p14:creationId xmlns:p14="http://schemas.microsoft.com/office/powerpoint/2010/main" val="272503909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January 18, 2022</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pic>
        <p:nvPicPr>
          <p:cNvPr id="8" name="Picture 7" descr="AP_Logo_horizontal_logo 735pxWide copy.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147107" y="6087929"/>
            <a:ext cx="1676400" cy="6842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January 18, 2022</a:t>
            </a:fld>
            <a:endParaRPr lang="en-US" dirty="0"/>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Tuesday, January 18, 2022</a:t>
            </a:fld>
            <a:endParaRPr lang="en-US" dirty="0"/>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dirty="0"/>
          </a:p>
        </p:txBody>
      </p:sp>
      <p:pic>
        <p:nvPicPr>
          <p:cNvPr id="6" name="Picture 5" descr="AP_Logo_horizontal_logo 735pxWide copy.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147107" y="6087929"/>
            <a:ext cx="1676400" cy="6842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January 18, 2022</a:t>
            </a:fld>
            <a:endParaRPr lang="en-US" dirty="0"/>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January 18, 2022</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rgbClr val="ADAF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b="0" i="0">
                <a:solidFill>
                  <a:srgbClr val="FFFFFF"/>
                </a:solidFill>
                <a:latin typeface="Gotham Book"/>
                <a:cs typeface="Gotham Book"/>
              </a:defRPr>
            </a:lvl1pPr>
          </a:lstStyle>
          <a:p>
            <a:fld id="{A80CB818-7379-467D-8E76-EF9D9074A26C}" type="datetime2">
              <a:rPr lang="en-US" smtClean="0"/>
              <a:pPr/>
              <a:t>Tuesday, January 18, 2022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b="0" i="0">
                <a:solidFill>
                  <a:srgbClr val="FFFFFF"/>
                </a:solidFill>
                <a:latin typeface="Gotham Book"/>
                <a:cs typeface="Gotham Book"/>
              </a:defRPr>
            </a:lvl1pPr>
          </a:lstStyle>
          <a:p>
            <a:pPr algn="r"/>
            <a:r>
              <a:rPr lang="en-US" dirty="0"/>
              <a:t>Optional Naming Area</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0" i="0">
                <a:solidFill>
                  <a:srgbClr val="FFFFFF"/>
                </a:solidFill>
                <a:latin typeface="Gotham Book"/>
                <a:cs typeface="Gotham Book"/>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72"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ftr="0" dt="0"/>
  <p:txStyles>
    <p:titleStyle>
      <a:lvl1pPr algn="l" defTabSz="914400" rtl="0" eaLnBrk="1" latinLnBrk="0" hangingPunct="1">
        <a:spcBef>
          <a:spcPct val="0"/>
        </a:spcBef>
        <a:buNone/>
        <a:defRPr sz="4000" b="0" i="0" kern="1200" spc="-100" baseline="0">
          <a:solidFill>
            <a:schemeClr val="tx2"/>
          </a:solidFill>
          <a:latin typeface="Gotham Medium"/>
          <a:ea typeface="+mj-ea"/>
          <a:cs typeface="Gotham Medium"/>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b="0" i="0" kern="1200">
          <a:solidFill>
            <a:schemeClr val="tx1"/>
          </a:solidFill>
          <a:latin typeface="Gotham Book"/>
          <a:ea typeface="+mn-ea"/>
          <a:cs typeface="Gotham Book"/>
        </a:defRPr>
      </a:lvl1pPr>
      <a:lvl2pPr marL="457200" indent="-182880" algn="l" defTabSz="914400" rtl="0" eaLnBrk="1" latinLnBrk="0" hangingPunct="1">
        <a:spcBef>
          <a:spcPct val="20000"/>
        </a:spcBef>
        <a:buClr>
          <a:schemeClr val="accent1"/>
        </a:buClr>
        <a:buSzPct val="85000"/>
        <a:buFont typeface="Arial" pitchFamily="34" charset="0"/>
        <a:buChar char="•"/>
        <a:defRPr sz="2000" b="0" i="0" kern="1200">
          <a:solidFill>
            <a:schemeClr val="tx1"/>
          </a:solidFill>
          <a:latin typeface="Gotham Book"/>
          <a:ea typeface="+mn-ea"/>
          <a:cs typeface="Gotham Book"/>
        </a:defRPr>
      </a:lvl2pPr>
      <a:lvl3pPr marL="731520" indent="-182880" algn="l" defTabSz="914400" rtl="0" eaLnBrk="1" latinLnBrk="0" hangingPunct="1">
        <a:spcBef>
          <a:spcPct val="20000"/>
        </a:spcBef>
        <a:buClr>
          <a:schemeClr val="accent1"/>
        </a:buClr>
        <a:buSzPct val="90000"/>
        <a:buFont typeface="Arial" pitchFamily="34" charset="0"/>
        <a:buChar char="•"/>
        <a:defRPr sz="1800" b="0" i="0" kern="1200">
          <a:solidFill>
            <a:schemeClr val="tx1"/>
          </a:solidFill>
          <a:latin typeface="Gotham Book"/>
          <a:ea typeface="+mn-ea"/>
          <a:cs typeface="Gotham Book"/>
        </a:defRPr>
      </a:lvl3pPr>
      <a:lvl4pPr marL="1005840" indent="-182880" algn="l" defTabSz="914400" rtl="0" eaLnBrk="1" latinLnBrk="0" hangingPunct="1">
        <a:spcBef>
          <a:spcPct val="20000"/>
        </a:spcBef>
        <a:buClr>
          <a:schemeClr val="accent1"/>
        </a:buClr>
        <a:buFont typeface="Arial" pitchFamily="34" charset="0"/>
        <a:buChar char="•"/>
        <a:defRPr sz="1600" b="0" i="0" kern="1200">
          <a:solidFill>
            <a:schemeClr val="tx1"/>
          </a:solidFill>
          <a:latin typeface="Gotham Book"/>
          <a:ea typeface="+mn-ea"/>
          <a:cs typeface="Gotham Book"/>
        </a:defRPr>
      </a:lvl4pPr>
      <a:lvl5pPr marL="1188720" indent="-137160" algn="l" defTabSz="914400" rtl="0" eaLnBrk="1" latinLnBrk="0" hangingPunct="1">
        <a:spcBef>
          <a:spcPct val="20000"/>
        </a:spcBef>
        <a:buClr>
          <a:schemeClr val="accent1"/>
        </a:buClr>
        <a:buSzPct val="100000"/>
        <a:buFont typeface="Arial" pitchFamily="34" charset="0"/>
        <a:buChar char="•"/>
        <a:defRPr sz="1400" b="0" i="0" kern="1200" baseline="0">
          <a:solidFill>
            <a:schemeClr val="tx1"/>
          </a:solidFill>
          <a:latin typeface="Gotham Book"/>
          <a:ea typeface="+mn-ea"/>
          <a:cs typeface="Gotham Book"/>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pbs.org/video/pov-implicit-bias-snacks-and-punishme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pbs.org/video/pov-implicit-bias-check-our-bias-wreck-our-bia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bs.org/video/pov-implict-bias-high-heels-violins-and-warnin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bryantsm@apsu.edu"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0" y="352927"/>
            <a:ext cx="9213273" cy="2530262"/>
          </a:xfrm>
        </p:spPr>
        <p:txBody>
          <a:bodyPr/>
          <a:lstStyle/>
          <a:p>
            <a:pPr algn="ctr"/>
            <a:r>
              <a:rPr lang="en-US" dirty="0"/>
              <a:t>Staff Hiring Process:</a:t>
            </a:r>
            <a:br>
              <a:rPr lang="en-US" dirty="0"/>
            </a:br>
            <a:r>
              <a:rPr lang="en-US" sz="4800" dirty="0"/>
              <a:t>The Search Committee</a:t>
            </a:r>
          </a:p>
        </p:txBody>
      </p:sp>
      <p:sp>
        <p:nvSpPr>
          <p:cNvPr id="7" name="Subtitle 6"/>
          <p:cNvSpPr>
            <a:spLocks noGrp="1"/>
          </p:cNvSpPr>
          <p:nvPr>
            <p:ph type="subTitle" idx="1"/>
          </p:nvPr>
        </p:nvSpPr>
        <p:spPr>
          <a:xfrm>
            <a:off x="685799" y="3505199"/>
            <a:ext cx="7377545" cy="2632365"/>
          </a:xfrm>
        </p:spPr>
        <p:txBody>
          <a:bodyPr>
            <a:normAutofit/>
          </a:bodyPr>
          <a:lstStyle/>
          <a:p>
            <a:pPr algn="ctr"/>
            <a:r>
              <a:rPr lang="en-US" sz="2000" dirty="0"/>
              <a:t>Presented by:</a:t>
            </a:r>
          </a:p>
          <a:p>
            <a:pPr algn="ctr"/>
            <a:r>
              <a:rPr lang="en-US" sz="2000" dirty="0"/>
              <a:t>Marilyn Richard</a:t>
            </a:r>
          </a:p>
          <a:p>
            <a:pPr algn="ctr"/>
            <a:r>
              <a:rPr lang="en-US" sz="2000" dirty="0"/>
              <a:t>Resource Officer, EEO and ADA</a:t>
            </a:r>
          </a:p>
          <a:p>
            <a:pPr algn="ctr"/>
            <a:r>
              <a:rPr lang="en-US" sz="2000" dirty="0"/>
              <a:t>Deputy ADA Coordinator</a:t>
            </a:r>
          </a:p>
          <a:p>
            <a:pPr algn="ctr"/>
            <a:r>
              <a:rPr lang="en-US" sz="2000" dirty="0"/>
              <a:t>Deputy Title IX Coordinator</a:t>
            </a:r>
          </a:p>
          <a:p>
            <a:pPr algn="ctr"/>
            <a:r>
              <a:rPr lang="en-US" sz="2000" dirty="0"/>
              <a:t>Office of Equity, Access, &amp; Inclusion</a:t>
            </a:r>
          </a:p>
          <a:p>
            <a:r>
              <a:rPr lang="en-US" sz="2000" dirty="0"/>
              <a:t>							</a:t>
            </a:r>
            <a:r>
              <a:rPr lang="en-US" sz="1200" dirty="0"/>
              <a:t>2021-2022</a:t>
            </a:r>
          </a:p>
          <a:p>
            <a:endParaRPr lang="en-US" dirty="0"/>
          </a:p>
          <a:p>
            <a:endParaRPr lang="en-US" dirty="0"/>
          </a:p>
          <a:p>
            <a:endParaRPr lang="en-US" dirty="0"/>
          </a:p>
        </p:txBody>
      </p:sp>
    </p:spTree>
    <p:extLst>
      <p:ext uri="{BB962C8B-B14F-4D97-AF65-F5344CB8AC3E}">
        <p14:creationId xmlns:p14="http://schemas.microsoft.com/office/powerpoint/2010/main" val="2572186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3" name="Subtitle 2"/>
          <p:cNvSpPr>
            <a:spLocks noGrp="1"/>
          </p:cNvSpPr>
          <p:nvPr>
            <p:ph idx="1"/>
          </p:nvPr>
        </p:nvSpPr>
        <p:spPr>
          <a:xfrm>
            <a:off x="284813" y="1600199"/>
            <a:ext cx="8720641" cy="5257801"/>
          </a:xfrm>
        </p:spPr>
        <p:txBody>
          <a:bodyPr>
            <a:normAutofit/>
          </a:bodyPr>
          <a:lstStyle/>
          <a:p>
            <a:pPr marL="402336" lvl="1" indent="0" algn="ctr">
              <a:buNone/>
            </a:pPr>
            <a:r>
              <a:rPr lang="en-US" sz="2800" b="1" dirty="0"/>
              <a:t>Implicit (Unconscious) Biases</a:t>
            </a:r>
            <a:endParaRPr lang="en-US" dirty="0"/>
          </a:p>
          <a:p>
            <a:pPr marL="649224" lvl="2" indent="0">
              <a:buNone/>
            </a:pPr>
            <a:endParaRPr lang="en-US" i="1" dirty="0"/>
          </a:p>
          <a:p>
            <a:pPr marL="649224" lvl="2" indent="0">
              <a:buNone/>
            </a:pPr>
            <a:r>
              <a:rPr lang="en-US" i="1" dirty="0"/>
              <a:t>How</a:t>
            </a:r>
            <a:r>
              <a:rPr lang="en-US" dirty="0"/>
              <a:t> we have been primed to make harmful associations about different categories of people is not, but is rather the </a:t>
            </a:r>
            <a:r>
              <a:rPr lang="en-US" b="1" dirty="0"/>
              <a:t>result</a:t>
            </a:r>
            <a:r>
              <a:rPr lang="en-US" dirty="0"/>
              <a:t> of messaging, policies and practices that have been applied throughout history to include or exclude groups of people.</a:t>
            </a:r>
          </a:p>
          <a:p>
            <a:pPr marL="649224" lvl="2" indent="0">
              <a:buNone/>
            </a:pPr>
            <a:endParaRPr lang="en-US" dirty="0"/>
          </a:p>
          <a:p>
            <a:pPr marL="649224" lvl="2" indent="0">
              <a:buNone/>
            </a:pPr>
            <a:endParaRPr lang="en-US" dirty="0"/>
          </a:p>
          <a:p>
            <a:pPr marL="649224" lvl="2" indent="0">
              <a:buNone/>
            </a:pPr>
            <a:endParaRPr lang="en-US" dirty="0"/>
          </a:p>
          <a:p>
            <a:pPr marL="649224" lvl="2" indent="0">
              <a:buNone/>
            </a:pPr>
            <a:endParaRPr lang="en-US" dirty="0"/>
          </a:p>
          <a:p>
            <a:pPr marL="649224" lvl="2" indent="0">
              <a:buNone/>
            </a:pPr>
            <a:endParaRPr lang="en-US" dirty="0"/>
          </a:p>
          <a:p>
            <a:pPr marL="649224" lvl="2" indent="0">
              <a:buNone/>
            </a:pPr>
            <a:endParaRPr lang="en-US" sz="2400" dirty="0"/>
          </a:p>
          <a:p>
            <a:pPr marL="649224" lvl="2" indent="0">
              <a:buNone/>
            </a:pPr>
            <a:r>
              <a:rPr lang="en-US" sz="1000" dirty="0"/>
              <a:t>Vasquez, Hugh (2019, June 14). </a:t>
            </a:r>
            <a:r>
              <a:rPr lang="en-US" sz="1000" i="1" dirty="0"/>
              <a:t>Don’t Talk about Implicit Bias without Talking about Structural Racism. </a:t>
            </a:r>
            <a:r>
              <a:rPr lang="en-US" sz="1000" dirty="0"/>
              <a:t>https://blog.nationalequityproject.org/2019/06/14/dont-talk-about-implicit-bias-without-talking-about-structural-racism/ </a:t>
            </a:r>
          </a:p>
        </p:txBody>
      </p:sp>
    </p:spTree>
    <p:extLst>
      <p:ext uri="{BB962C8B-B14F-4D97-AF65-F5344CB8AC3E}">
        <p14:creationId xmlns:p14="http://schemas.microsoft.com/office/powerpoint/2010/main" val="778022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3" name="Subtitle 2"/>
          <p:cNvSpPr>
            <a:spLocks noGrp="1"/>
          </p:cNvSpPr>
          <p:nvPr>
            <p:ph idx="1"/>
          </p:nvPr>
        </p:nvSpPr>
        <p:spPr>
          <a:xfrm>
            <a:off x="284813" y="1600199"/>
            <a:ext cx="8720641" cy="5089359"/>
          </a:xfrm>
        </p:spPr>
        <p:txBody>
          <a:bodyPr>
            <a:normAutofit fontScale="85000" lnSpcReduction="10000"/>
          </a:bodyPr>
          <a:lstStyle/>
          <a:p>
            <a:pPr marL="402336" lvl="1" indent="0" algn="ctr">
              <a:buNone/>
            </a:pPr>
            <a:r>
              <a:rPr lang="en-US" sz="2800" b="1" dirty="0"/>
              <a:t>Common Interview Biases</a:t>
            </a:r>
            <a:endParaRPr lang="en-US" dirty="0"/>
          </a:p>
          <a:p>
            <a:pPr marL="649224" lvl="2" indent="0">
              <a:buNone/>
            </a:pPr>
            <a:endParaRPr lang="en-US" dirty="0"/>
          </a:p>
          <a:p>
            <a:r>
              <a:rPr lang="en-US" sz="2600" b="1" dirty="0"/>
              <a:t>Stereotyping Bias</a:t>
            </a:r>
            <a:r>
              <a:rPr lang="en-US" sz="2600" dirty="0"/>
              <a:t> – Forming an opinion of someone based on </a:t>
            </a:r>
          </a:p>
          <a:p>
            <a:pPr lvl="5"/>
            <a:r>
              <a:rPr lang="en-US" sz="2600" dirty="0"/>
              <a:t>Gender </a:t>
            </a:r>
          </a:p>
          <a:p>
            <a:pPr lvl="5"/>
            <a:r>
              <a:rPr lang="en-US" sz="2600" dirty="0"/>
              <a:t>Gender Identity/Expression</a:t>
            </a:r>
          </a:p>
          <a:p>
            <a:pPr lvl="5"/>
            <a:r>
              <a:rPr lang="en-US" sz="2600" dirty="0"/>
              <a:t>Sexual Orientation</a:t>
            </a:r>
          </a:p>
          <a:p>
            <a:pPr lvl="5"/>
            <a:r>
              <a:rPr lang="en-US" sz="2600" dirty="0"/>
              <a:t>Ethnicity</a:t>
            </a:r>
          </a:p>
          <a:p>
            <a:pPr lvl="5"/>
            <a:r>
              <a:rPr lang="en-US" sz="2600" dirty="0"/>
              <a:t>Race</a:t>
            </a:r>
          </a:p>
          <a:p>
            <a:pPr lvl="5"/>
            <a:r>
              <a:rPr lang="en-US" sz="2600" dirty="0"/>
              <a:t>National Origin</a:t>
            </a:r>
          </a:p>
          <a:p>
            <a:pPr lvl="5"/>
            <a:r>
              <a:rPr lang="en-US" sz="2600" dirty="0"/>
              <a:t>Age</a:t>
            </a:r>
          </a:p>
          <a:p>
            <a:pPr lvl="5"/>
            <a:r>
              <a:rPr lang="en-US" sz="2600" dirty="0"/>
              <a:t>Appearance</a:t>
            </a:r>
          </a:p>
          <a:p>
            <a:pPr lvl="5"/>
            <a:r>
              <a:rPr lang="en-US" sz="2600" dirty="0"/>
              <a:t>Religion</a:t>
            </a:r>
          </a:p>
          <a:p>
            <a:pPr lvl="5"/>
            <a:r>
              <a:rPr lang="en-US" sz="2600" dirty="0"/>
              <a:t>Disability</a:t>
            </a:r>
          </a:p>
          <a:p>
            <a:pPr lvl="5"/>
            <a:endParaRPr lang="en-US" sz="1000" dirty="0"/>
          </a:p>
          <a:p>
            <a:pPr marL="402336" lvl="1" indent="0">
              <a:buNone/>
            </a:pPr>
            <a:r>
              <a:rPr lang="en-US" sz="1000" dirty="0"/>
              <a:t>Spano, Michelle (2016, April 28). Seven Common Interview Biases https://www.groupmgmt.com/blog/post/2016/04/08/Seven-Common-Interview-Biases.as</a:t>
            </a:r>
            <a:endParaRPr lang="en-US" dirty="0"/>
          </a:p>
          <a:p>
            <a:endParaRPr lang="en-US" dirty="0"/>
          </a:p>
          <a:p>
            <a:endParaRPr lang="en-US" dirty="0"/>
          </a:p>
        </p:txBody>
      </p:sp>
    </p:spTree>
    <p:extLst>
      <p:ext uri="{BB962C8B-B14F-4D97-AF65-F5344CB8AC3E}">
        <p14:creationId xmlns:p14="http://schemas.microsoft.com/office/powerpoint/2010/main" val="250616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3" name="Subtitle 2"/>
          <p:cNvSpPr>
            <a:spLocks noGrp="1"/>
          </p:cNvSpPr>
          <p:nvPr>
            <p:ph idx="1"/>
          </p:nvPr>
        </p:nvSpPr>
        <p:spPr>
          <a:xfrm>
            <a:off x="284813" y="1600199"/>
            <a:ext cx="8720641" cy="4772891"/>
          </a:xfrm>
        </p:spPr>
        <p:txBody>
          <a:bodyPr>
            <a:normAutofit fontScale="92500" lnSpcReduction="20000"/>
          </a:bodyPr>
          <a:lstStyle/>
          <a:p>
            <a:pPr marL="402336" lvl="1" indent="0" algn="ctr">
              <a:buNone/>
            </a:pPr>
            <a:r>
              <a:rPr lang="en-US" sz="2800" b="1" dirty="0"/>
              <a:t>Common Interview Biases (cont.)</a:t>
            </a:r>
            <a:endParaRPr lang="en-US" dirty="0"/>
          </a:p>
          <a:p>
            <a:pPr marL="1115568" lvl="4" indent="0">
              <a:buNone/>
            </a:pPr>
            <a:endParaRPr lang="en-US" sz="2400" dirty="0"/>
          </a:p>
          <a:p>
            <a:pPr lvl="4"/>
            <a:r>
              <a:rPr lang="en-US" sz="2600" b="1" dirty="0"/>
              <a:t>First Impression Bias</a:t>
            </a:r>
            <a:r>
              <a:rPr lang="en-US" sz="2600" dirty="0"/>
              <a:t> – Making judgements about an interviewee based on their first impression being positive or negative. </a:t>
            </a:r>
          </a:p>
          <a:p>
            <a:pPr marL="1051560" lvl="4" indent="0">
              <a:buNone/>
            </a:pPr>
            <a:endParaRPr lang="en-US" sz="2600" dirty="0"/>
          </a:p>
          <a:p>
            <a:pPr lvl="4"/>
            <a:r>
              <a:rPr lang="en-US" sz="2600" b="1" dirty="0"/>
              <a:t>Confirmation Bias</a:t>
            </a:r>
            <a:r>
              <a:rPr lang="en-US" sz="2600" dirty="0"/>
              <a:t> – Making a decision based on perceived truths about an applicant and then spending the rest of the time trying to justify the bias.</a:t>
            </a:r>
          </a:p>
          <a:p>
            <a:pPr lvl="4"/>
            <a:endParaRPr lang="en-US" sz="2600" dirty="0"/>
          </a:p>
          <a:p>
            <a:pPr lvl="4"/>
            <a:r>
              <a:rPr lang="en-US" sz="2600" b="1" dirty="0"/>
              <a:t>Affinity Bias </a:t>
            </a:r>
            <a:r>
              <a:rPr lang="en-US" sz="2600" dirty="0"/>
              <a:t>– The interviewer feels a natural affinity towards an applicant due to something they have in common.  </a:t>
            </a:r>
          </a:p>
          <a:p>
            <a:pPr lvl="4"/>
            <a:endParaRPr lang="en-US" sz="2600" dirty="0"/>
          </a:p>
          <a:p>
            <a:pPr lvl="4"/>
            <a:endParaRPr lang="en-US" sz="1000" dirty="0"/>
          </a:p>
          <a:p>
            <a:endParaRPr lang="en-US" dirty="0"/>
          </a:p>
          <a:p>
            <a:endParaRPr lang="en-US" dirty="0"/>
          </a:p>
        </p:txBody>
      </p:sp>
    </p:spTree>
    <p:extLst>
      <p:ext uri="{BB962C8B-B14F-4D97-AF65-F5344CB8AC3E}">
        <p14:creationId xmlns:p14="http://schemas.microsoft.com/office/powerpoint/2010/main" val="413090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4" name="Content Placeholder 3"/>
          <p:cNvSpPr>
            <a:spLocks noGrp="1"/>
          </p:cNvSpPr>
          <p:nvPr>
            <p:ph idx="1"/>
          </p:nvPr>
        </p:nvSpPr>
        <p:spPr/>
        <p:txBody>
          <a:bodyPr/>
          <a:lstStyle/>
          <a:p>
            <a:endParaRPr lang="en-US" dirty="0">
              <a:hlinkClick r:id="rId3"/>
            </a:endParaRPr>
          </a:p>
          <a:p>
            <a:endParaRPr lang="en-US" dirty="0">
              <a:hlinkClick r:id="rId3"/>
            </a:endParaRPr>
          </a:p>
          <a:p>
            <a:pPr marL="0" indent="0">
              <a:buNone/>
            </a:pPr>
            <a:r>
              <a:rPr lang="en-US" dirty="0">
                <a:hlinkClick r:id="rId4"/>
              </a:rPr>
              <a:t>https://www.pbs.org/video/pov-implicit-bias-check-our-bias-wreck-our-bias/</a:t>
            </a: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094730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3" name="Subtitle 2"/>
          <p:cNvSpPr>
            <a:spLocks noGrp="1"/>
          </p:cNvSpPr>
          <p:nvPr>
            <p:ph idx="1"/>
          </p:nvPr>
        </p:nvSpPr>
        <p:spPr>
          <a:xfrm>
            <a:off x="112295" y="1600199"/>
            <a:ext cx="8893159" cy="5105401"/>
          </a:xfrm>
        </p:spPr>
        <p:txBody>
          <a:bodyPr>
            <a:normAutofit lnSpcReduction="10000"/>
          </a:bodyPr>
          <a:lstStyle/>
          <a:p>
            <a:pPr marL="402336" lvl="1" indent="0" algn="ctr">
              <a:buNone/>
            </a:pPr>
            <a:r>
              <a:rPr lang="en-US" sz="2800" b="1" dirty="0"/>
              <a:t>Common Interview Biases (cont.)</a:t>
            </a:r>
          </a:p>
          <a:p>
            <a:pPr marL="402336" lvl="1" indent="0" algn="ctr">
              <a:buNone/>
            </a:pPr>
            <a:endParaRPr lang="en-US" dirty="0"/>
          </a:p>
          <a:p>
            <a:pPr lvl="4"/>
            <a:r>
              <a:rPr lang="en-US" sz="2600" b="1" dirty="0"/>
              <a:t>Intuition Bias </a:t>
            </a:r>
            <a:r>
              <a:rPr lang="en-US" sz="2600" dirty="0"/>
              <a:t>– Selecting (or not selecting) an applicant based on the interviewer’s “feelings” instead of focusing on the candidate’s actual abilities.</a:t>
            </a:r>
          </a:p>
          <a:p>
            <a:pPr marL="1115568" lvl="4" indent="0">
              <a:buNone/>
            </a:pPr>
            <a:endParaRPr lang="en-US" sz="2600" dirty="0"/>
          </a:p>
          <a:p>
            <a:pPr marL="1115568" lvl="4" indent="0">
              <a:buNone/>
            </a:pPr>
            <a:endParaRPr lang="en-US" sz="2600" dirty="0"/>
          </a:p>
          <a:p>
            <a:pPr lvl="4"/>
            <a:r>
              <a:rPr lang="en-US" sz="2600" b="1" dirty="0"/>
              <a:t>Nonverbal Bias</a:t>
            </a:r>
            <a:r>
              <a:rPr lang="en-US" sz="2600" dirty="0"/>
              <a:t> – undue emphasis might be place on nonverbal cues that have nothing to do with the job, such as loudness or softness of voice, or the type of handshake given.</a:t>
            </a:r>
          </a:p>
          <a:p>
            <a:pPr lvl="4"/>
            <a:endParaRPr lang="en-US" sz="2400" dirty="0"/>
          </a:p>
          <a:p>
            <a:pPr lvl="4"/>
            <a:endParaRPr lang="en-US" sz="2400" dirty="0"/>
          </a:p>
          <a:p>
            <a:pPr marL="1115568" lvl="4" indent="0">
              <a:buNone/>
            </a:pPr>
            <a:endParaRPr lang="en-US" sz="2400" dirty="0"/>
          </a:p>
        </p:txBody>
      </p:sp>
    </p:spTree>
    <p:extLst>
      <p:ext uri="{BB962C8B-B14F-4D97-AF65-F5344CB8AC3E}">
        <p14:creationId xmlns:p14="http://schemas.microsoft.com/office/powerpoint/2010/main" val="11974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3" name="Subtitle 2"/>
          <p:cNvSpPr>
            <a:spLocks noGrp="1"/>
          </p:cNvSpPr>
          <p:nvPr>
            <p:ph idx="1"/>
          </p:nvPr>
        </p:nvSpPr>
        <p:spPr>
          <a:xfrm>
            <a:off x="0" y="1600199"/>
            <a:ext cx="9164097" cy="5105401"/>
          </a:xfrm>
        </p:spPr>
        <p:txBody>
          <a:bodyPr>
            <a:normAutofit/>
          </a:bodyPr>
          <a:lstStyle/>
          <a:p>
            <a:pPr marL="402336" lvl="1" indent="0" algn="ctr">
              <a:buNone/>
            </a:pPr>
            <a:r>
              <a:rPr lang="en-US" sz="2800" b="1" dirty="0"/>
              <a:t>Common Interview Biases (cont.)</a:t>
            </a:r>
            <a:endParaRPr lang="en-US" dirty="0"/>
          </a:p>
          <a:p>
            <a:pPr lvl="4"/>
            <a:r>
              <a:rPr lang="en-US" sz="2600" b="1" dirty="0"/>
              <a:t>Ageism – </a:t>
            </a:r>
            <a:r>
              <a:rPr lang="en-US" sz="2400" dirty="0"/>
              <a:t>Discriminating against someone on the basis of age.</a:t>
            </a:r>
          </a:p>
          <a:p>
            <a:pPr lvl="4"/>
            <a:endParaRPr lang="en-US" sz="2600" b="1" dirty="0"/>
          </a:p>
          <a:p>
            <a:pPr lvl="4"/>
            <a:r>
              <a:rPr lang="en-US" sz="2600" b="1" dirty="0"/>
              <a:t>Halo/Horn Effect - </a:t>
            </a:r>
            <a:r>
              <a:rPr lang="en-US" sz="2400" dirty="0"/>
              <a:t>The tendency to put someone on a pedestal or think more highly of them after learning something impressive about them, or conversely, perceiving someone negatively after learning something unfavorable about them.</a:t>
            </a:r>
          </a:p>
          <a:p>
            <a:pPr lvl="4"/>
            <a:endParaRPr lang="en-US" sz="2600" b="1" dirty="0"/>
          </a:p>
          <a:p>
            <a:pPr lvl="4"/>
            <a:r>
              <a:rPr lang="en-US" sz="2600" b="1" dirty="0"/>
              <a:t>Gender Bias - </a:t>
            </a:r>
            <a:r>
              <a:rPr lang="en-US" sz="2400" dirty="0"/>
              <a:t>Preferring one gender over another or assuming that one gender is better for the job.</a:t>
            </a:r>
            <a:endParaRPr lang="en-US" sz="2400" b="1" dirty="0"/>
          </a:p>
          <a:p>
            <a:pPr lvl="4"/>
            <a:endParaRPr lang="en-US" sz="2600" b="1" dirty="0"/>
          </a:p>
          <a:p>
            <a:pPr marL="1051560" lvl="4" indent="0">
              <a:buNone/>
            </a:pPr>
            <a:endParaRPr lang="en-US" sz="2600" dirty="0"/>
          </a:p>
          <a:p>
            <a:pPr lvl="4"/>
            <a:endParaRPr lang="en-US" sz="2400" dirty="0"/>
          </a:p>
          <a:p>
            <a:pPr lvl="4"/>
            <a:endParaRPr lang="en-US" sz="2400" dirty="0"/>
          </a:p>
          <a:p>
            <a:pPr marL="1115568" lvl="4" indent="0">
              <a:buNone/>
            </a:pPr>
            <a:endParaRPr lang="en-US" sz="2400" dirty="0"/>
          </a:p>
        </p:txBody>
      </p:sp>
    </p:spTree>
    <p:extLst>
      <p:ext uri="{BB962C8B-B14F-4D97-AF65-F5344CB8AC3E}">
        <p14:creationId xmlns:p14="http://schemas.microsoft.com/office/powerpoint/2010/main" val="2446538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4" name="Content Placeholder 3"/>
          <p:cNvSpPr>
            <a:spLocks noGrp="1"/>
          </p:cNvSpPr>
          <p:nvPr>
            <p:ph idx="1"/>
          </p:nvPr>
        </p:nvSpPr>
        <p:spPr/>
        <p:txBody>
          <a:bodyPr/>
          <a:lstStyle/>
          <a:p>
            <a:endParaRPr lang="en-US" dirty="0">
              <a:hlinkClick r:id="rId3"/>
            </a:endParaRPr>
          </a:p>
          <a:p>
            <a:endParaRPr lang="en-US" dirty="0">
              <a:hlinkClick r:id="rId3"/>
            </a:endParaRPr>
          </a:p>
          <a:p>
            <a:r>
              <a:rPr lang="en-US" dirty="0">
                <a:hlinkClick r:id="rId3"/>
              </a:rPr>
              <a:t>https:www.pbs.org/video/pov-implict-bias-high-heels-violins-and-warning///</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7137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09599"/>
            <a:ext cx="8548255" cy="990600"/>
          </a:xfrm>
        </p:spPr>
        <p:txBody>
          <a:bodyPr>
            <a:normAutofit/>
          </a:bodyPr>
          <a:lstStyle/>
          <a:p>
            <a:pPr algn="ctr"/>
            <a:r>
              <a:rPr lang="en-US" u="sng" dirty="0"/>
              <a:t>Duties of the Search Committee</a:t>
            </a:r>
            <a:endParaRPr lang="en-US" dirty="0"/>
          </a:p>
        </p:txBody>
      </p:sp>
      <p:sp>
        <p:nvSpPr>
          <p:cNvPr id="3" name="Subtitle 2"/>
          <p:cNvSpPr>
            <a:spLocks noGrp="1"/>
          </p:cNvSpPr>
          <p:nvPr>
            <p:ph idx="1"/>
          </p:nvPr>
        </p:nvSpPr>
        <p:spPr>
          <a:xfrm>
            <a:off x="284813" y="1600199"/>
            <a:ext cx="8720641" cy="5257801"/>
          </a:xfrm>
        </p:spPr>
        <p:txBody>
          <a:bodyPr>
            <a:normAutofit fontScale="92500" lnSpcReduction="10000"/>
          </a:bodyPr>
          <a:lstStyle/>
          <a:p>
            <a:pPr lvl="4"/>
            <a:r>
              <a:rPr lang="en-US" sz="2600" dirty="0"/>
              <a:t>Develop Search Rubric</a:t>
            </a:r>
          </a:p>
          <a:p>
            <a:pPr lvl="4"/>
            <a:endParaRPr lang="en-US" sz="2600" dirty="0"/>
          </a:p>
          <a:p>
            <a:pPr lvl="4"/>
            <a:r>
              <a:rPr lang="en-US" sz="2600" dirty="0"/>
              <a:t>Review and analyze applicants</a:t>
            </a:r>
          </a:p>
          <a:p>
            <a:pPr lvl="4"/>
            <a:endParaRPr lang="en-US" sz="2600" dirty="0"/>
          </a:p>
          <a:p>
            <a:pPr lvl="4"/>
            <a:r>
              <a:rPr lang="en-US" sz="2600" dirty="0"/>
              <a:t>Complete Reference Checks</a:t>
            </a:r>
          </a:p>
          <a:p>
            <a:pPr lvl="4"/>
            <a:endParaRPr lang="en-US" sz="2600" dirty="0"/>
          </a:p>
          <a:p>
            <a:pPr lvl="4"/>
            <a:r>
              <a:rPr lang="en-US" sz="2600" dirty="0"/>
              <a:t>Determine applicants to interview – Initial and Final</a:t>
            </a:r>
          </a:p>
          <a:p>
            <a:pPr lvl="4"/>
            <a:endParaRPr lang="en-US" sz="2600" dirty="0"/>
          </a:p>
          <a:p>
            <a:pPr lvl="4"/>
            <a:r>
              <a:rPr lang="en-US" sz="2600" dirty="0"/>
              <a:t>Interview Applicants</a:t>
            </a:r>
          </a:p>
          <a:p>
            <a:pPr marL="1051560" lvl="4" indent="0">
              <a:buNone/>
            </a:pPr>
            <a:endParaRPr lang="en-US" sz="2600" dirty="0"/>
          </a:p>
          <a:p>
            <a:pPr lvl="4"/>
            <a:r>
              <a:rPr lang="en-US" sz="2600" dirty="0"/>
              <a:t>Recommend applicant for hire</a:t>
            </a:r>
          </a:p>
          <a:p>
            <a:pPr marL="1051560" lvl="4" indent="0">
              <a:buNone/>
            </a:pPr>
            <a:endParaRPr lang="en-US" sz="2400" dirty="0"/>
          </a:p>
          <a:p>
            <a:pPr lvl="4"/>
            <a:r>
              <a:rPr lang="en-US" sz="2600" dirty="0">
                <a:solidFill>
                  <a:schemeClr val="tx2"/>
                </a:solidFill>
              </a:rPr>
              <a:t>Maintain Confidentiality</a:t>
            </a:r>
          </a:p>
          <a:p>
            <a:pPr marL="1115568" lvl="4" indent="0">
              <a:buNone/>
            </a:pPr>
            <a:endParaRPr lang="en-US" sz="2400" dirty="0"/>
          </a:p>
        </p:txBody>
      </p:sp>
    </p:spTree>
    <p:extLst>
      <p:ext uri="{BB962C8B-B14F-4D97-AF65-F5344CB8AC3E}">
        <p14:creationId xmlns:p14="http://schemas.microsoft.com/office/powerpoint/2010/main" val="1900150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4774" y="364717"/>
            <a:ext cx="8634334" cy="1132135"/>
          </a:xfrm>
          <a:prstGeom prst="rect">
            <a:avLst/>
          </a:prstGeom>
        </p:spPr>
        <p:txBody>
          <a:bodyPr vert="horz" wrap="square" lIns="0" tIns="11206" rIns="0" bIns="0" rtlCol="0">
            <a:spAutoFit/>
          </a:bodyPr>
          <a:lstStyle/>
          <a:p>
            <a:pPr marL="11206" algn="ctr">
              <a:spcBef>
                <a:spcPts val="88"/>
              </a:spcBef>
            </a:pPr>
            <a:r>
              <a:rPr lang="en-US" sz="3600" u="sng" dirty="0">
                <a:solidFill>
                  <a:srgbClr val="FF0000"/>
                </a:solidFill>
              </a:rPr>
              <a:t>Duties of the Search Committee:</a:t>
            </a:r>
          </a:p>
          <a:p>
            <a:pPr marL="11206" algn="ctr">
              <a:spcBef>
                <a:spcPts val="88"/>
              </a:spcBef>
            </a:pPr>
            <a:r>
              <a:rPr sz="3600" dirty="0">
                <a:solidFill>
                  <a:srgbClr val="FF0000"/>
                </a:solidFill>
                <a:latin typeface="Gotham Book"/>
                <a:cs typeface="Times New Roman"/>
              </a:rPr>
              <a:t>Search</a:t>
            </a:r>
            <a:r>
              <a:rPr sz="3600" spc="-49" dirty="0">
                <a:solidFill>
                  <a:srgbClr val="FF0000"/>
                </a:solidFill>
                <a:latin typeface="Gotham Book"/>
                <a:cs typeface="Times New Roman"/>
              </a:rPr>
              <a:t> </a:t>
            </a:r>
            <a:r>
              <a:rPr sz="3600" dirty="0">
                <a:solidFill>
                  <a:srgbClr val="FF0000"/>
                </a:solidFill>
                <a:latin typeface="Gotham Book"/>
                <a:cs typeface="Times New Roman"/>
              </a:rPr>
              <a:t>Rubric</a:t>
            </a:r>
            <a:r>
              <a:rPr lang="en-US" sz="3600" dirty="0">
                <a:solidFill>
                  <a:srgbClr val="FF0000"/>
                </a:solidFill>
                <a:latin typeface="Gotham Book"/>
                <a:cs typeface="Times New Roman"/>
              </a:rPr>
              <a:t>/Analysis of Applicants</a:t>
            </a:r>
            <a:endParaRPr sz="3600" dirty="0">
              <a:solidFill>
                <a:srgbClr val="FF0000"/>
              </a:solidFill>
              <a:latin typeface="Gotham Book"/>
              <a:cs typeface="Times New Roman"/>
            </a:endParaRPr>
          </a:p>
        </p:txBody>
      </p:sp>
      <p:graphicFrame>
        <p:nvGraphicFramePr>
          <p:cNvPr id="3" name="object 3"/>
          <p:cNvGraphicFramePr>
            <a:graphicFrameLocks noGrp="1"/>
          </p:cNvGraphicFramePr>
          <p:nvPr>
            <p:extLst>
              <p:ext uri="{D42A27DB-BD31-4B8C-83A1-F6EECF244321}">
                <p14:modId xmlns:p14="http://schemas.microsoft.com/office/powerpoint/2010/main" val="2597555930"/>
              </p:ext>
            </p:extLst>
          </p:nvPr>
        </p:nvGraphicFramePr>
        <p:xfrm>
          <a:off x="2" y="1484028"/>
          <a:ext cx="9143997" cy="4991723"/>
        </p:xfrm>
        <a:graphic>
          <a:graphicData uri="http://schemas.openxmlformats.org/drawingml/2006/table">
            <a:tbl>
              <a:tblPr firstRow="1" bandRow="1">
                <a:tableStyleId>{2D5ABB26-0587-4C30-8999-92F81FD0307C}</a:tableStyleId>
              </a:tblPr>
              <a:tblGrid>
                <a:gridCol w="1208549">
                  <a:extLst>
                    <a:ext uri="{9D8B030D-6E8A-4147-A177-3AD203B41FA5}">
                      <a16:colId xmlns:a16="http://schemas.microsoft.com/office/drawing/2014/main" val="20000"/>
                    </a:ext>
                  </a:extLst>
                </a:gridCol>
                <a:gridCol w="1101151">
                  <a:extLst>
                    <a:ext uri="{9D8B030D-6E8A-4147-A177-3AD203B41FA5}">
                      <a16:colId xmlns:a16="http://schemas.microsoft.com/office/drawing/2014/main" val="20001"/>
                    </a:ext>
                  </a:extLst>
                </a:gridCol>
                <a:gridCol w="1078611">
                  <a:extLst>
                    <a:ext uri="{9D8B030D-6E8A-4147-A177-3AD203B41FA5}">
                      <a16:colId xmlns:a16="http://schemas.microsoft.com/office/drawing/2014/main" val="20002"/>
                    </a:ext>
                  </a:extLst>
                </a:gridCol>
                <a:gridCol w="992427">
                  <a:extLst>
                    <a:ext uri="{9D8B030D-6E8A-4147-A177-3AD203B41FA5}">
                      <a16:colId xmlns:a16="http://schemas.microsoft.com/office/drawing/2014/main" val="20003"/>
                    </a:ext>
                  </a:extLst>
                </a:gridCol>
                <a:gridCol w="1014968">
                  <a:extLst>
                    <a:ext uri="{9D8B030D-6E8A-4147-A177-3AD203B41FA5}">
                      <a16:colId xmlns:a16="http://schemas.microsoft.com/office/drawing/2014/main" val="20004"/>
                    </a:ext>
                  </a:extLst>
                </a:gridCol>
                <a:gridCol w="983148">
                  <a:extLst>
                    <a:ext uri="{9D8B030D-6E8A-4147-A177-3AD203B41FA5}">
                      <a16:colId xmlns:a16="http://schemas.microsoft.com/office/drawing/2014/main" val="20005"/>
                    </a:ext>
                  </a:extLst>
                </a:gridCol>
                <a:gridCol w="1078612">
                  <a:extLst>
                    <a:ext uri="{9D8B030D-6E8A-4147-A177-3AD203B41FA5}">
                      <a16:colId xmlns:a16="http://schemas.microsoft.com/office/drawing/2014/main" val="20006"/>
                    </a:ext>
                  </a:extLst>
                </a:gridCol>
                <a:gridCol w="1003698">
                  <a:extLst>
                    <a:ext uri="{9D8B030D-6E8A-4147-A177-3AD203B41FA5}">
                      <a16:colId xmlns:a16="http://schemas.microsoft.com/office/drawing/2014/main" val="20007"/>
                    </a:ext>
                  </a:extLst>
                </a:gridCol>
                <a:gridCol w="682833">
                  <a:extLst>
                    <a:ext uri="{9D8B030D-6E8A-4147-A177-3AD203B41FA5}">
                      <a16:colId xmlns:a16="http://schemas.microsoft.com/office/drawing/2014/main" val="20008"/>
                    </a:ext>
                  </a:extLst>
                </a:gridCol>
              </a:tblGrid>
              <a:tr h="597726">
                <a:tc>
                  <a:txBody>
                    <a:bodyPr/>
                    <a:lstStyle/>
                    <a:p>
                      <a:pPr>
                        <a:lnSpc>
                          <a:spcPct val="100000"/>
                        </a:lnSpc>
                      </a:pPr>
                      <a:endParaRPr sz="1000" dirty="0">
                        <a:latin typeface="Times New Roman"/>
                        <a:cs typeface="Times New Roman"/>
                      </a:endParaRPr>
                    </a:p>
                    <a:p>
                      <a:pPr>
                        <a:lnSpc>
                          <a:spcPct val="100000"/>
                        </a:lnSpc>
                        <a:spcBef>
                          <a:spcPts val="10"/>
                        </a:spcBef>
                      </a:pPr>
                      <a:endParaRPr sz="800" dirty="0">
                        <a:latin typeface="Times New Roman"/>
                        <a:cs typeface="Times New Roman"/>
                      </a:endParaRPr>
                    </a:p>
                    <a:p>
                      <a:pPr marL="22860">
                        <a:lnSpc>
                          <a:spcPct val="100000"/>
                        </a:lnSpc>
                      </a:pPr>
                      <a:r>
                        <a:rPr sz="900" b="1" spc="-5" dirty="0">
                          <a:latin typeface="Times New Roman"/>
                          <a:cs typeface="Times New Roman"/>
                        </a:rPr>
                        <a:t>Applicant's</a:t>
                      </a:r>
                      <a:r>
                        <a:rPr sz="900" b="1" spc="-20" dirty="0">
                          <a:latin typeface="Times New Roman"/>
                          <a:cs typeface="Times New Roman"/>
                        </a:rPr>
                        <a:t> </a:t>
                      </a:r>
                      <a:r>
                        <a:rPr sz="900" b="1" spc="-10" dirty="0">
                          <a:latin typeface="Times New Roman"/>
                          <a:cs typeface="Times New Roman"/>
                        </a:rPr>
                        <a:t>Name</a:t>
                      </a:r>
                      <a:endParaRPr sz="900" dirty="0">
                        <a:latin typeface="Times New Roman"/>
                        <a:cs typeface="Times New Roman"/>
                      </a:endParaRPr>
                    </a:p>
                  </a:txBody>
                  <a:tcPr marL="0" marR="0" marT="0" marB="0">
                    <a:lnL w="12700">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marL="21590">
                        <a:lnSpc>
                          <a:spcPts val="990"/>
                        </a:lnSpc>
                      </a:pPr>
                      <a:r>
                        <a:rPr sz="900" b="1" dirty="0">
                          <a:latin typeface="Times New Roman"/>
                          <a:cs typeface="Times New Roman"/>
                        </a:rPr>
                        <a:t>Job</a:t>
                      </a:r>
                      <a:r>
                        <a:rPr sz="900" b="1" spc="-10" dirty="0">
                          <a:latin typeface="Times New Roman"/>
                          <a:cs typeface="Times New Roman"/>
                        </a:rPr>
                        <a:t> </a:t>
                      </a:r>
                      <a:r>
                        <a:rPr sz="900" b="1" spc="-5" dirty="0">
                          <a:latin typeface="Times New Roman"/>
                          <a:cs typeface="Times New Roman"/>
                        </a:rPr>
                        <a:t>Related</a:t>
                      </a:r>
                      <a:endParaRPr sz="900" dirty="0">
                        <a:latin typeface="Times New Roman"/>
                        <a:cs typeface="Times New Roman"/>
                      </a:endParaRPr>
                    </a:p>
                    <a:p>
                      <a:pPr marL="21590">
                        <a:lnSpc>
                          <a:spcPct val="100000"/>
                        </a:lnSpc>
                        <a:spcBef>
                          <a:spcPts val="60"/>
                        </a:spcBef>
                      </a:pPr>
                      <a:r>
                        <a:rPr sz="900" b="1" spc="-5" dirty="0">
                          <a:latin typeface="Times New Roman"/>
                          <a:cs typeface="Times New Roman"/>
                        </a:rPr>
                        <a:t>Criterion 1</a:t>
                      </a:r>
                      <a:endParaRPr sz="900" dirty="0">
                        <a:latin typeface="Times New Roman"/>
                        <a:cs typeface="Times New Roman"/>
                      </a:endParaRPr>
                    </a:p>
                    <a:p>
                      <a:pPr marL="21590">
                        <a:lnSpc>
                          <a:spcPct val="100000"/>
                        </a:lnSpc>
                        <a:spcBef>
                          <a:spcPts val="60"/>
                        </a:spcBef>
                      </a:pPr>
                      <a:r>
                        <a:rPr sz="900" b="1" dirty="0">
                          <a:latin typeface="Times New Roman"/>
                          <a:cs typeface="Times New Roman"/>
                        </a:rPr>
                        <a:t>(1-5)</a:t>
                      </a: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marL="21590">
                        <a:lnSpc>
                          <a:spcPts val="990"/>
                        </a:lnSpc>
                      </a:pPr>
                      <a:r>
                        <a:rPr sz="900" b="1" dirty="0">
                          <a:latin typeface="Times New Roman"/>
                          <a:cs typeface="Times New Roman"/>
                        </a:rPr>
                        <a:t>Job</a:t>
                      </a:r>
                      <a:r>
                        <a:rPr sz="900" b="1" spc="-10" dirty="0">
                          <a:latin typeface="Times New Roman"/>
                          <a:cs typeface="Times New Roman"/>
                        </a:rPr>
                        <a:t> </a:t>
                      </a:r>
                      <a:r>
                        <a:rPr sz="900" b="1" spc="-5" dirty="0">
                          <a:latin typeface="Times New Roman"/>
                          <a:cs typeface="Times New Roman"/>
                        </a:rPr>
                        <a:t>Related</a:t>
                      </a:r>
                      <a:endParaRPr sz="900" dirty="0">
                        <a:latin typeface="Times New Roman"/>
                        <a:cs typeface="Times New Roman"/>
                      </a:endParaRPr>
                    </a:p>
                    <a:p>
                      <a:pPr marL="21590">
                        <a:lnSpc>
                          <a:spcPct val="100000"/>
                        </a:lnSpc>
                        <a:spcBef>
                          <a:spcPts val="60"/>
                        </a:spcBef>
                      </a:pPr>
                      <a:r>
                        <a:rPr sz="900" b="1" spc="-5" dirty="0">
                          <a:latin typeface="Times New Roman"/>
                          <a:cs typeface="Times New Roman"/>
                        </a:rPr>
                        <a:t>Criterion</a:t>
                      </a:r>
                      <a:r>
                        <a:rPr sz="900" b="1" spc="-10" dirty="0">
                          <a:latin typeface="Times New Roman"/>
                          <a:cs typeface="Times New Roman"/>
                        </a:rPr>
                        <a:t> </a:t>
                      </a:r>
                      <a:r>
                        <a:rPr sz="900" b="1" spc="-5" dirty="0">
                          <a:latin typeface="Times New Roman"/>
                          <a:cs typeface="Times New Roman"/>
                        </a:rPr>
                        <a:t>2</a:t>
                      </a:r>
                      <a:endParaRPr sz="900" dirty="0">
                        <a:latin typeface="Times New Roman"/>
                        <a:cs typeface="Times New Roman"/>
                      </a:endParaRPr>
                    </a:p>
                    <a:p>
                      <a:pPr marL="21590">
                        <a:lnSpc>
                          <a:spcPct val="100000"/>
                        </a:lnSpc>
                        <a:spcBef>
                          <a:spcPts val="60"/>
                        </a:spcBef>
                      </a:pPr>
                      <a:r>
                        <a:rPr sz="900" b="1" dirty="0">
                          <a:latin typeface="Times New Roman"/>
                          <a:cs typeface="Times New Roman"/>
                        </a:rPr>
                        <a:t>(1-5)</a:t>
                      </a: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marL="21590">
                        <a:lnSpc>
                          <a:spcPts val="990"/>
                        </a:lnSpc>
                      </a:pPr>
                      <a:r>
                        <a:rPr sz="900" b="1" dirty="0">
                          <a:latin typeface="Times New Roman"/>
                          <a:cs typeface="Times New Roman"/>
                        </a:rPr>
                        <a:t>Job</a:t>
                      </a:r>
                      <a:r>
                        <a:rPr sz="900" b="1" spc="-10" dirty="0">
                          <a:latin typeface="Times New Roman"/>
                          <a:cs typeface="Times New Roman"/>
                        </a:rPr>
                        <a:t> </a:t>
                      </a:r>
                      <a:r>
                        <a:rPr sz="900" b="1" spc="-5" dirty="0">
                          <a:latin typeface="Times New Roman"/>
                          <a:cs typeface="Times New Roman"/>
                        </a:rPr>
                        <a:t>Related</a:t>
                      </a:r>
                      <a:endParaRPr sz="900" dirty="0">
                        <a:latin typeface="Times New Roman"/>
                        <a:cs typeface="Times New Roman"/>
                      </a:endParaRPr>
                    </a:p>
                    <a:p>
                      <a:pPr marL="21590">
                        <a:lnSpc>
                          <a:spcPct val="100000"/>
                        </a:lnSpc>
                        <a:spcBef>
                          <a:spcPts val="60"/>
                        </a:spcBef>
                      </a:pPr>
                      <a:r>
                        <a:rPr sz="900" b="1" spc="-5" dirty="0">
                          <a:latin typeface="Times New Roman"/>
                          <a:cs typeface="Times New Roman"/>
                        </a:rPr>
                        <a:t>Criterion</a:t>
                      </a:r>
                      <a:r>
                        <a:rPr sz="900" b="1" spc="-10" dirty="0">
                          <a:latin typeface="Times New Roman"/>
                          <a:cs typeface="Times New Roman"/>
                        </a:rPr>
                        <a:t> </a:t>
                      </a:r>
                      <a:r>
                        <a:rPr sz="900" b="1" spc="-5" dirty="0">
                          <a:latin typeface="Times New Roman"/>
                          <a:cs typeface="Times New Roman"/>
                        </a:rPr>
                        <a:t>3</a:t>
                      </a:r>
                      <a:endParaRPr sz="900" dirty="0">
                        <a:latin typeface="Times New Roman"/>
                        <a:cs typeface="Times New Roman"/>
                      </a:endParaRPr>
                    </a:p>
                    <a:p>
                      <a:pPr marL="21590">
                        <a:lnSpc>
                          <a:spcPct val="100000"/>
                        </a:lnSpc>
                        <a:spcBef>
                          <a:spcPts val="60"/>
                        </a:spcBef>
                      </a:pPr>
                      <a:r>
                        <a:rPr sz="900" b="1" dirty="0">
                          <a:latin typeface="Times New Roman"/>
                          <a:cs typeface="Times New Roman"/>
                        </a:rPr>
                        <a:t>(1-5)</a:t>
                      </a: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marL="21590">
                        <a:lnSpc>
                          <a:spcPts val="990"/>
                        </a:lnSpc>
                      </a:pPr>
                      <a:r>
                        <a:rPr sz="900" b="1" dirty="0">
                          <a:latin typeface="Times New Roman"/>
                          <a:cs typeface="Times New Roman"/>
                        </a:rPr>
                        <a:t>Job</a:t>
                      </a:r>
                      <a:r>
                        <a:rPr sz="900" b="1" spc="-10" dirty="0">
                          <a:latin typeface="Times New Roman"/>
                          <a:cs typeface="Times New Roman"/>
                        </a:rPr>
                        <a:t> </a:t>
                      </a:r>
                      <a:r>
                        <a:rPr sz="900" b="1" spc="-5" dirty="0">
                          <a:latin typeface="Times New Roman"/>
                          <a:cs typeface="Times New Roman"/>
                        </a:rPr>
                        <a:t>Related</a:t>
                      </a:r>
                      <a:endParaRPr sz="900" dirty="0">
                        <a:latin typeface="Times New Roman"/>
                        <a:cs typeface="Times New Roman"/>
                      </a:endParaRPr>
                    </a:p>
                    <a:p>
                      <a:pPr marL="21590">
                        <a:lnSpc>
                          <a:spcPct val="100000"/>
                        </a:lnSpc>
                        <a:spcBef>
                          <a:spcPts val="60"/>
                        </a:spcBef>
                      </a:pPr>
                      <a:r>
                        <a:rPr sz="900" b="1" spc="-5" dirty="0">
                          <a:latin typeface="Times New Roman"/>
                          <a:cs typeface="Times New Roman"/>
                        </a:rPr>
                        <a:t>Criterion</a:t>
                      </a:r>
                      <a:r>
                        <a:rPr sz="900" b="1" spc="-10" dirty="0">
                          <a:latin typeface="Times New Roman"/>
                          <a:cs typeface="Times New Roman"/>
                        </a:rPr>
                        <a:t> </a:t>
                      </a:r>
                      <a:r>
                        <a:rPr sz="900" b="1" spc="-5" dirty="0">
                          <a:latin typeface="Times New Roman"/>
                          <a:cs typeface="Times New Roman"/>
                        </a:rPr>
                        <a:t>4</a:t>
                      </a:r>
                      <a:endParaRPr sz="900" dirty="0">
                        <a:latin typeface="Times New Roman"/>
                        <a:cs typeface="Times New Roman"/>
                      </a:endParaRPr>
                    </a:p>
                    <a:p>
                      <a:pPr marL="21590">
                        <a:lnSpc>
                          <a:spcPct val="100000"/>
                        </a:lnSpc>
                        <a:spcBef>
                          <a:spcPts val="60"/>
                        </a:spcBef>
                      </a:pPr>
                      <a:r>
                        <a:rPr sz="900" b="1" dirty="0">
                          <a:latin typeface="Times New Roman"/>
                          <a:cs typeface="Times New Roman"/>
                        </a:rPr>
                        <a:t>(1-5)</a:t>
                      </a: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marL="21590">
                        <a:lnSpc>
                          <a:spcPts val="990"/>
                        </a:lnSpc>
                      </a:pPr>
                      <a:r>
                        <a:rPr sz="900" b="1" dirty="0">
                          <a:latin typeface="Times New Roman"/>
                          <a:cs typeface="Times New Roman"/>
                        </a:rPr>
                        <a:t>Job</a:t>
                      </a:r>
                      <a:r>
                        <a:rPr sz="900" b="1" spc="-10" dirty="0">
                          <a:latin typeface="Times New Roman"/>
                          <a:cs typeface="Times New Roman"/>
                        </a:rPr>
                        <a:t> </a:t>
                      </a:r>
                      <a:r>
                        <a:rPr sz="900" b="1" spc="-5" dirty="0">
                          <a:latin typeface="Times New Roman"/>
                          <a:cs typeface="Times New Roman"/>
                        </a:rPr>
                        <a:t>Related</a:t>
                      </a:r>
                      <a:endParaRPr sz="900" dirty="0">
                        <a:latin typeface="Times New Roman"/>
                        <a:cs typeface="Times New Roman"/>
                      </a:endParaRPr>
                    </a:p>
                    <a:p>
                      <a:pPr marL="21590">
                        <a:lnSpc>
                          <a:spcPct val="100000"/>
                        </a:lnSpc>
                        <a:spcBef>
                          <a:spcPts val="60"/>
                        </a:spcBef>
                      </a:pPr>
                      <a:r>
                        <a:rPr sz="900" b="1" spc="-5" dirty="0">
                          <a:latin typeface="Times New Roman"/>
                          <a:cs typeface="Times New Roman"/>
                        </a:rPr>
                        <a:t>Criterion</a:t>
                      </a:r>
                      <a:r>
                        <a:rPr sz="900" b="1" spc="-10" dirty="0">
                          <a:latin typeface="Times New Roman"/>
                          <a:cs typeface="Times New Roman"/>
                        </a:rPr>
                        <a:t> </a:t>
                      </a:r>
                      <a:r>
                        <a:rPr sz="900" b="1" spc="-5" dirty="0">
                          <a:latin typeface="Times New Roman"/>
                          <a:cs typeface="Times New Roman"/>
                        </a:rPr>
                        <a:t>5</a:t>
                      </a:r>
                      <a:endParaRPr sz="900" dirty="0">
                        <a:latin typeface="Times New Roman"/>
                        <a:cs typeface="Times New Roman"/>
                      </a:endParaRPr>
                    </a:p>
                    <a:p>
                      <a:pPr marL="21590">
                        <a:lnSpc>
                          <a:spcPct val="100000"/>
                        </a:lnSpc>
                        <a:spcBef>
                          <a:spcPts val="60"/>
                        </a:spcBef>
                      </a:pPr>
                      <a:r>
                        <a:rPr sz="900" b="1" dirty="0">
                          <a:latin typeface="Times New Roman"/>
                          <a:cs typeface="Times New Roman"/>
                        </a:rPr>
                        <a:t>(1-5)</a:t>
                      </a: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marL="21590">
                        <a:lnSpc>
                          <a:spcPts val="990"/>
                        </a:lnSpc>
                      </a:pPr>
                      <a:r>
                        <a:rPr sz="900" b="1" dirty="0">
                          <a:latin typeface="Times New Roman"/>
                          <a:cs typeface="Times New Roman"/>
                        </a:rPr>
                        <a:t>Job</a:t>
                      </a:r>
                      <a:r>
                        <a:rPr sz="900" b="1" spc="-10" dirty="0">
                          <a:latin typeface="Times New Roman"/>
                          <a:cs typeface="Times New Roman"/>
                        </a:rPr>
                        <a:t> </a:t>
                      </a:r>
                      <a:r>
                        <a:rPr sz="900" b="1" spc="-5" dirty="0">
                          <a:latin typeface="Times New Roman"/>
                          <a:cs typeface="Times New Roman"/>
                        </a:rPr>
                        <a:t>Related</a:t>
                      </a:r>
                      <a:endParaRPr sz="900" dirty="0">
                        <a:latin typeface="Times New Roman"/>
                        <a:cs typeface="Times New Roman"/>
                      </a:endParaRPr>
                    </a:p>
                    <a:p>
                      <a:pPr marL="21590">
                        <a:lnSpc>
                          <a:spcPct val="100000"/>
                        </a:lnSpc>
                        <a:spcBef>
                          <a:spcPts val="60"/>
                        </a:spcBef>
                      </a:pPr>
                      <a:r>
                        <a:rPr sz="900" b="1" spc="-5" dirty="0">
                          <a:latin typeface="Times New Roman"/>
                          <a:cs typeface="Times New Roman"/>
                        </a:rPr>
                        <a:t>Criterion</a:t>
                      </a:r>
                      <a:r>
                        <a:rPr sz="900" b="1" spc="-10" dirty="0">
                          <a:latin typeface="Times New Roman"/>
                          <a:cs typeface="Times New Roman"/>
                        </a:rPr>
                        <a:t> </a:t>
                      </a:r>
                      <a:r>
                        <a:rPr sz="900" b="1" spc="-5" dirty="0">
                          <a:latin typeface="Times New Roman"/>
                          <a:cs typeface="Times New Roman"/>
                        </a:rPr>
                        <a:t>6</a:t>
                      </a:r>
                      <a:endParaRPr sz="900" dirty="0">
                        <a:latin typeface="Times New Roman"/>
                        <a:cs typeface="Times New Roman"/>
                      </a:endParaRPr>
                    </a:p>
                    <a:p>
                      <a:pPr marL="21590">
                        <a:lnSpc>
                          <a:spcPct val="100000"/>
                        </a:lnSpc>
                        <a:spcBef>
                          <a:spcPts val="60"/>
                        </a:spcBef>
                      </a:pPr>
                      <a:r>
                        <a:rPr sz="900" b="1" dirty="0">
                          <a:latin typeface="Times New Roman"/>
                          <a:cs typeface="Times New Roman"/>
                        </a:rPr>
                        <a:t>(1-5)</a:t>
                      </a: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a:lnSpc>
                          <a:spcPct val="100000"/>
                        </a:lnSpc>
                      </a:pPr>
                      <a:endParaRPr sz="1000" dirty="0">
                        <a:latin typeface="Times New Roman"/>
                        <a:cs typeface="Times New Roman"/>
                      </a:endParaRPr>
                    </a:p>
                    <a:p>
                      <a:pPr>
                        <a:lnSpc>
                          <a:spcPct val="100000"/>
                        </a:lnSpc>
                        <a:spcBef>
                          <a:spcPts val="10"/>
                        </a:spcBef>
                      </a:pPr>
                      <a:endParaRPr sz="800" dirty="0">
                        <a:latin typeface="Times New Roman"/>
                        <a:cs typeface="Times New Roman"/>
                      </a:endParaRPr>
                    </a:p>
                    <a:p>
                      <a:pPr marL="21590">
                        <a:lnSpc>
                          <a:spcPct val="100000"/>
                        </a:lnSpc>
                      </a:pPr>
                      <a:r>
                        <a:rPr sz="900" b="1" spc="-5" dirty="0">
                          <a:latin typeface="Times New Roman"/>
                          <a:cs typeface="Times New Roman"/>
                        </a:rPr>
                        <a:t>Total</a:t>
                      </a:r>
                      <a:r>
                        <a:rPr sz="900" b="1" spc="-10" dirty="0">
                          <a:latin typeface="Times New Roman"/>
                          <a:cs typeface="Times New Roman"/>
                        </a:rPr>
                        <a:t> </a:t>
                      </a:r>
                      <a:r>
                        <a:rPr sz="900" b="1" spc="-5" dirty="0">
                          <a:latin typeface="Times New Roman"/>
                          <a:cs typeface="Times New Roman"/>
                        </a:rPr>
                        <a:t>Score</a:t>
                      </a: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12700">
                      <a:solidFill>
                        <a:srgbClr val="000000"/>
                      </a:solidFill>
                      <a:prstDash val="solid"/>
                    </a:lnT>
                    <a:lnB w="3175">
                      <a:solidFill>
                        <a:srgbClr val="000000"/>
                      </a:solidFill>
                      <a:prstDash val="solid"/>
                    </a:lnB>
                  </a:tcPr>
                </a:tc>
                <a:tc>
                  <a:txBody>
                    <a:bodyPr/>
                    <a:lstStyle/>
                    <a:p>
                      <a:pPr>
                        <a:lnSpc>
                          <a:spcPct val="100000"/>
                        </a:lnSpc>
                      </a:pPr>
                      <a:endParaRPr sz="1000" dirty="0">
                        <a:latin typeface="Times New Roman"/>
                        <a:cs typeface="Times New Roman"/>
                      </a:endParaRPr>
                    </a:p>
                    <a:p>
                      <a:pPr>
                        <a:lnSpc>
                          <a:spcPct val="100000"/>
                        </a:lnSpc>
                        <a:spcBef>
                          <a:spcPts val="10"/>
                        </a:spcBef>
                      </a:pPr>
                      <a:endParaRPr sz="800" dirty="0">
                        <a:latin typeface="Times New Roman"/>
                        <a:cs typeface="Times New Roman"/>
                      </a:endParaRPr>
                    </a:p>
                    <a:p>
                      <a:pPr marL="21590">
                        <a:lnSpc>
                          <a:spcPct val="100000"/>
                        </a:lnSpc>
                      </a:pPr>
                      <a:r>
                        <a:rPr sz="900" b="1" spc="-5" dirty="0">
                          <a:latin typeface="Times New Roman"/>
                          <a:cs typeface="Times New Roman"/>
                        </a:rPr>
                        <a:t>Notes</a:t>
                      </a: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12700">
                      <a:solidFill>
                        <a:srgbClr val="000000"/>
                      </a:solidFill>
                      <a:prstDash val="solid"/>
                    </a:lnT>
                    <a:lnB w="3175">
                      <a:solidFill>
                        <a:srgbClr val="000000"/>
                      </a:solidFill>
                      <a:prstDash val="solid"/>
                    </a:lnB>
                  </a:tcPr>
                </a:tc>
                <a:extLst>
                  <a:ext uri="{0D108BD9-81ED-4DB2-BD59-A6C34878D82A}">
                    <a16:rowId xmlns:a16="http://schemas.microsoft.com/office/drawing/2014/main" val="10000"/>
                  </a:ext>
                </a:extLst>
              </a:tr>
              <a:tr h="231263">
                <a:tc>
                  <a:txBody>
                    <a:bodyPr/>
                    <a:lstStyle/>
                    <a:p>
                      <a:pPr marL="24130">
                        <a:lnSpc>
                          <a:spcPts val="1305"/>
                        </a:lnSpc>
                      </a:pPr>
                      <a:r>
                        <a:rPr sz="1000" dirty="0">
                          <a:latin typeface="Calibri"/>
                          <a:cs typeface="Calibri"/>
                        </a:rPr>
                        <a:t>A</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1"/>
                  </a:ext>
                </a:extLst>
              </a:tr>
              <a:tr h="231263">
                <a:tc>
                  <a:txBody>
                    <a:bodyPr/>
                    <a:lstStyle/>
                    <a:p>
                      <a:pPr marL="24130">
                        <a:lnSpc>
                          <a:spcPts val="1305"/>
                        </a:lnSpc>
                      </a:pPr>
                      <a:r>
                        <a:rPr sz="1000" dirty="0">
                          <a:latin typeface="Calibri"/>
                          <a:cs typeface="Calibri"/>
                        </a:rPr>
                        <a:t>B</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2"/>
                  </a:ext>
                </a:extLst>
              </a:tr>
              <a:tr h="231263">
                <a:tc>
                  <a:txBody>
                    <a:bodyPr/>
                    <a:lstStyle/>
                    <a:p>
                      <a:pPr marL="24130">
                        <a:lnSpc>
                          <a:spcPts val="1305"/>
                        </a:lnSpc>
                      </a:pPr>
                      <a:r>
                        <a:rPr sz="1000" dirty="0">
                          <a:latin typeface="Calibri"/>
                          <a:cs typeface="Calibri"/>
                        </a:rPr>
                        <a:t>C</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3"/>
                  </a:ext>
                </a:extLst>
              </a:tr>
              <a:tr h="231263">
                <a:tc>
                  <a:txBody>
                    <a:bodyPr/>
                    <a:lstStyle/>
                    <a:p>
                      <a:pPr marL="24130">
                        <a:lnSpc>
                          <a:spcPts val="1305"/>
                        </a:lnSpc>
                      </a:pPr>
                      <a:r>
                        <a:rPr sz="1000" dirty="0">
                          <a:latin typeface="Calibri"/>
                          <a:cs typeface="Calibri"/>
                        </a:rPr>
                        <a:t>D</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4"/>
                  </a:ext>
                </a:extLst>
              </a:tr>
              <a:tr h="231263">
                <a:tc>
                  <a:txBody>
                    <a:bodyPr/>
                    <a:lstStyle/>
                    <a:p>
                      <a:pPr marL="24130">
                        <a:lnSpc>
                          <a:spcPts val="1305"/>
                        </a:lnSpc>
                      </a:pPr>
                      <a:r>
                        <a:rPr sz="1000" dirty="0">
                          <a:latin typeface="Calibri"/>
                          <a:cs typeface="Calibri"/>
                        </a:rPr>
                        <a:t>E</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5"/>
                  </a:ext>
                </a:extLst>
              </a:tr>
              <a:tr h="231263">
                <a:tc>
                  <a:txBody>
                    <a:bodyPr/>
                    <a:lstStyle/>
                    <a:p>
                      <a:pPr marL="24130">
                        <a:lnSpc>
                          <a:spcPts val="1305"/>
                        </a:lnSpc>
                      </a:pPr>
                      <a:r>
                        <a:rPr sz="1000" dirty="0">
                          <a:latin typeface="Calibri"/>
                          <a:cs typeface="Calibri"/>
                        </a:rPr>
                        <a:t>F</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6"/>
                  </a:ext>
                </a:extLst>
              </a:tr>
              <a:tr h="231263">
                <a:tc>
                  <a:txBody>
                    <a:bodyPr/>
                    <a:lstStyle/>
                    <a:p>
                      <a:pPr marL="24130">
                        <a:lnSpc>
                          <a:spcPts val="1305"/>
                        </a:lnSpc>
                      </a:pPr>
                      <a:r>
                        <a:rPr sz="1000" dirty="0">
                          <a:latin typeface="Calibri"/>
                          <a:cs typeface="Calibri"/>
                        </a:rPr>
                        <a:t>G</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7"/>
                  </a:ext>
                </a:extLst>
              </a:tr>
              <a:tr h="231263">
                <a:tc>
                  <a:txBody>
                    <a:bodyPr/>
                    <a:lstStyle/>
                    <a:p>
                      <a:pPr marL="24130">
                        <a:lnSpc>
                          <a:spcPts val="1305"/>
                        </a:lnSpc>
                      </a:pPr>
                      <a:r>
                        <a:rPr sz="1000" dirty="0">
                          <a:latin typeface="Calibri"/>
                          <a:cs typeface="Calibri"/>
                        </a:rPr>
                        <a:t>H</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8"/>
                  </a:ext>
                </a:extLst>
              </a:tr>
              <a:tr h="231263">
                <a:tc>
                  <a:txBody>
                    <a:bodyPr/>
                    <a:lstStyle/>
                    <a:p>
                      <a:pPr marL="24130">
                        <a:lnSpc>
                          <a:spcPts val="1305"/>
                        </a:lnSpc>
                      </a:pPr>
                      <a:r>
                        <a:rPr sz="1000" dirty="0">
                          <a:latin typeface="Calibri"/>
                          <a:cs typeface="Calibri"/>
                        </a:rPr>
                        <a:t>I</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09"/>
                  </a:ext>
                </a:extLst>
              </a:tr>
              <a:tr h="231263">
                <a:tc>
                  <a:txBody>
                    <a:bodyPr/>
                    <a:lstStyle/>
                    <a:p>
                      <a:pPr marL="24130">
                        <a:lnSpc>
                          <a:spcPts val="1305"/>
                        </a:lnSpc>
                      </a:pPr>
                      <a:r>
                        <a:rPr sz="1000" dirty="0">
                          <a:latin typeface="Calibri"/>
                          <a:cs typeface="Calibri"/>
                        </a:rPr>
                        <a:t>J</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0"/>
                  </a:ext>
                </a:extLst>
              </a:tr>
              <a:tr h="231263">
                <a:tc>
                  <a:txBody>
                    <a:bodyPr/>
                    <a:lstStyle/>
                    <a:p>
                      <a:pPr marL="24130">
                        <a:lnSpc>
                          <a:spcPts val="1305"/>
                        </a:lnSpc>
                      </a:pPr>
                      <a:r>
                        <a:rPr sz="1000" dirty="0">
                          <a:latin typeface="Calibri"/>
                          <a:cs typeface="Calibri"/>
                        </a:rPr>
                        <a:t>K</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1"/>
                  </a:ext>
                </a:extLst>
              </a:tr>
              <a:tr h="231263">
                <a:tc>
                  <a:txBody>
                    <a:bodyPr/>
                    <a:lstStyle/>
                    <a:p>
                      <a:pPr marL="24130">
                        <a:lnSpc>
                          <a:spcPts val="1305"/>
                        </a:lnSpc>
                      </a:pPr>
                      <a:r>
                        <a:rPr sz="1000" dirty="0">
                          <a:latin typeface="Calibri"/>
                          <a:cs typeface="Calibri"/>
                        </a:rPr>
                        <a:t>L</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2"/>
                  </a:ext>
                </a:extLst>
              </a:tr>
              <a:tr h="231263">
                <a:tc>
                  <a:txBody>
                    <a:bodyPr/>
                    <a:lstStyle/>
                    <a:p>
                      <a:pPr marL="24130">
                        <a:lnSpc>
                          <a:spcPts val="1305"/>
                        </a:lnSpc>
                      </a:pPr>
                      <a:r>
                        <a:rPr sz="1000" dirty="0">
                          <a:latin typeface="Calibri"/>
                          <a:cs typeface="Calibri"/>
                        </a:rPr>
                        <a:t>M</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3"/>
                  </a:ext>
                </a:extLst>
              </a:tr>
              <a:tr h="231263">
                <a:tc>
                  <a:txBody>
                    <a:bodyPr/>
                    <a:lstStyle/>
                    <a:p>
                      <a:pPr marL="24130">
                        <a:lnSpc>
                          <a:spcPts val="1305"/>
                        </a:lnSpc>
                      </a:pPr>
                      <a:r>
                        <a:rPr sz="1000" dirty="0">
                          <a:latin typeface="Calibri"/>
                          <a:cs typeface="Calibri"/>
                        </a:rPr>
                        <a:t>N</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4"/>
                  </a:ext>
                </a:extLst>
              </a:tr>
              <a:tr h="231263">
                <a:tc>
                  <a:txBody>
                    <a:bodyPr/>
                    <a:lstStyle/>
                    <a:p>
                      <a:pPr marL="24130">
                        <a:lnSpc>
                          <a:spcPts val="1305"/>
                        </a:lnSpc>
                      </a:pPr>
                      <a:r>
                        <a:rPr sz="1000" dirty="0">
                          <a:latin typeface="Calibri"/>
                          <a:cs typeface="Calibri"/>
                        </a:rPr>
                        <a:t>O</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5"/>
                  </a:ext>
                </a:extLst>
              </a:tr>
              <a:tr h="231263">
                <a:tc>
                  <a:txBody>
                    <a:bodyPr/>
                    <a:lstStyle/>
                    <a:p>
                      <a:pPr marL="24130">
                        <a:lnSpc>
                          <a:spcPts val="1305"/>
                        </a:lnSpc>
                      </a:pPr>
                      <a:r>
                        <a:rPr sz="1000" dirty="0">
                          <a:latin typeface="Calibri"/>
                          <a:cs typeface="Calibri"/>
                        </a:rPr>
                        <a:t>P</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6"/>
                  </a:ext>
                </a:extLst>
              </a:tr>
              <a:tr h="231263">
                <a:tc>
                  <a:txBody>
                    <a:bodyPr/>
                    <a:lstStyle/>
                    <a:p>
                      <a:pPr marL="24130">
                        <a:lnSpc>
                          <a:spcPts val="1305"/>
                        </a:lnSpc>
                      </a:pPr>
                      <a:r>
                        <a:rPr sz="1000" dirty="0">
                          <a:latin typeface="Calibri"/>
                          <a:cs typeface="Calibri"/>
                        </a:rPr>
                        <a:t>Q</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7"/>
                  </a:ext>
                </a:extLst>
              </a:tr>
              <a:tr h="231263">
                <a:tc>
                  <a:txBody>
                    <a:bodyPr/>
                    <a:lstStyle/>
                    <a:p>
                      <a:pPr marL="24130">
                        <a:lnSpc>
                          <a:spcPts val="1305"/>
                        </a:lnSpc>
                      </a:pPr>
                      <a:r>
                        <a:rPr sz="1000" dirty="0">
                          <a:latin typeface="Calibri"/>
                          <a:cs typeface="Calibri"/>
                        </a:rPr>
                        <a:t>R</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val="10018"/>
                  </a:ext>
                </a:extLst>
              </a:tr>
              <a:tr h="231263">
                <a:tc>
                  <a:txBody>
                    <a:bodyPr/>
                    <a:lstStyle/>
                    <a:p>
                      <a:pPr marL="24130">
                        <a:lnSpc>
                          <a:spcPts val="1305"/>
                        </a:lnSpc>
                      </a:pPr>
                      <a:r>
                        <a:rPr sz="1000" dirty="0">
                          <a:latin typeface="Calibri"/>
                          <a:cs typeface="Calibri"/>
                        </a:rPr>
                        <a:t>S</a:t>
                      </a:r>
                    </a:p>
                  </a:txBody>
                  <a:tcPr marL="0" marR="0" marT="0" marB="0">
                    <a:lnL w="12700">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3175">
                      <a:solidFill>
                        <a:srgbClr val="000000"/>
                      </a:solidFill>
                      <a:prstDash val="solid"/>
                    </a:lnR>
                    <a:lnT w="3175">
                      <a:solidFill>
                        <a:srgbClr val="000000"/>
                      </a:solidFill>
                      <a:prstDash val="solid"/>
                    </a:lnT>
                    <a:lnB w="12700">
                      <a:solidFill>
                        <a:srgbClr val="000000"/>
                      </a:solidFill>
                      <a:prstDash val="solid"/>
                    </a:lnB>
                  </a:tcPr>
                </a:tc>
                <a:tc>
                  <a:txBody>
                    <a:bodyPr/>
                    <a:lstStyle/>
                    <a:p>
                      <a:pPr>
                        <a:lnSpc>
                          <a:spcPct val="100000"/>
                        </a:lnSpc>
                      </a:pPr>
                      <a:endParaRPr sz="900" dirty="0">
                        <a:latin typeface="Times New Roman"/>
                        <a:cs typeface="Times New Roman"/>
                      </a:endParaRPr>
                    </a:p>
                  </a:txBody>
                  <a:tcPr marL="0" marR="0" marT="0" marB="0">
                    <a:lnL w="3175">
                      <a:solidFill>
                        <a:srgbClr val="000000"/>
                      </a:solidFill>
                      <a:prstDash val="solid"/>
                    </a:lnL>
                    <a:lnR w="12700">
                      <a:solidFill>
                        <a:srgbClr val="000000"/>
                      </a:solidFill>
                      <a:prstDash val="solid"/>
                    </a:lnR>
                    <a:lnT w="3175">
                      <a:solidFill>
                        <a:srgbClr val="000000"/>
                      </a:solidFill>
                      <a:prstDash val="solid"/>
                    </a:lnT>
                    <a:lnB w="12700">
                      <a:solidFill>
                        <a:srgbClr val="000000"/>
                      </a:solidFill>
                      <a:prstDash val="solid"/>
                    </a:lnB>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1467992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09599"/>
            <a:ext cx="8548255" cy="990600"/>
          </a:xfrm>
        </p:spPr>
        <p:txBody>
          <a:bodyPr>
            <a:normAutofit fontScale="90000"/>
          </a:bodyPr>
          <a:lstStyle/>
          <a:p>
            <a:pPr algn="ctr"/>
            <a:r>
              <a:rPr lang="en-US" u="sng" dirty="0"/>
              <a:t>Duties of the Search Committee:</a:t>
            </a:r>
            <a:br>
              <a:rPr lang="en-US" u="sng" dirty="0"/>
            </a:br>
            <a:r>
              <a:rPr lang="en-US" u="sng" dirty="0"/>
              <a:t>Initial Interviews</a:t>
            </a:r>
            <a:endParaRPr lang="en-US" dirty="0"/>
          </a:p>
        </p:txBody>
      </p:sp>
      <p:sp>
        <p:nvSpPr>
          <p:cNvPr id="3" name="Subtitle 2"/>
          <p:cNvSpPr>
            <a:spLocks noGrp="1"/>
          </p:cNvSpPr>
          <p:nvPr>
            <p:ph idx="1"/>
          </p:nvPr>
        </p:nvSpPr>
        <p:spPr>
          <a:xfrm>
            <a:off x="284813" y="1600199"/>
            <a:ext cx="8720641" cy="4772891"/>
          </a:xfrm>
        </p:spPr>
        <p:txBody>
          <a:bodyPr>
            <a:normAutofit/>
          </a:bodyPr>
          <a:lstStyle/>
          <a:p>
            <a:pPr marL="1115568" lvl="4" indent="0">
              <a:buNone/>
            </a:pPr>
            <a:r>
              <a:rPr lang="en-US" sz="2400" b="1" dirty="0"/>
              <a:t>Search Committee will review search rubrics and deliberate. Decide on applicants to interview.</a:t>
            </a:r>
          </a:p>
          <a:p>
            <a:pPr marL="1458468" lvl="4" indent="-342900"/>
            <a:endParaRPr lang="en-US" sz="2400" dirty="0"/>
          </a:p>
          <a:p>
            <a:pPr marL="1458468" lvl="4" indent="-342900"/>
            <a:r>
              <a:rPr lang="en-US" sz="2400" dirty="0"/>
              <a:t>Chair of Search Committee will “recommend applicants for Initial interview” via PeopleAdmin.</a:t>
            </a:r>
          </a:p>
          <a:p>
            <a:pPr marL="1458468" lvl="4" indent="-342900"/>
            <a:endParaRPr lang="en-US" sz="2400" dirty="0"/>
          </a:p>
          <a:p>
            <a:pPr marL="1458468" lvl="4" indent="-342900"/>
            <a:r>
              <a:rPr lang="en-US" sz="2400" dirty="0"/>
              <a:t>Applicants not recommended for initial Interview:  Chair of Search Committee Chair (via PeopleAdmin) will choose the reason that the applicant was not recommended to move forward.</a:t>
            </a:r>
          </a:p>
          <a:p>
            <a:pPr marL="1458468" lvl="4" indent="-342900"/>
            <a:endParaRPr lang="en-US" sz="2400" dirty="0"/>
          </a:p>
          <a:p>
            <a:pPr marL="1115568" lvl="4" indent="0">
              <a:buNone/>
            </a:pPr>
            <a:endParaRPr lang="en-US" sz="2400" dirty="0"/>
          </a:p>
        </p:txBody>
      </p:sp>
    </p:spTree>
    <p:extLst>
      <p:ext uri="{BB962C8B-B14F-4D97-AF65-F5344CB8AC3E}">
        <p14:creationId xmlns:p14="http://schemas.microsoft.com/office/powerpoint/2010/main" val="194087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The Legal Foundations of the Recruitment and Search Process</a:t>
            </a:r>
          </a:p>
        </p:txBody>
      </p:sp>
      <p:sp>
        <p:nvSpPr>
          <p:cNvPr id="3" name="Subtitle 2"/>
          <p:cNvSpPr>
            <a:spLocks noGrp="1"/>
          </p:cNvSpPr>
          <p:nvPr>
            <p:ph idx="1"/>
          </p:nvPr>
        </p:nvSpPr>
        <p:spPr>
          <a:xfrm>
            <a:off x="457199" y="1600199"/>
            <a:ext cx="8548255" cy="4772891"/>
          </a:xfrm>
        </p:spPr>
        <p:txBody>
          <a:bodyPr>
            <a:normAutofit fontScale="85000" lnSpcReduction="20000"/>
          </a:bodyPr>
          <a:lstStyle/>
          <a:p>
            <a:pPr marL="0" indent="0">
              <a:buNone/>
            </a:pPr>
            <a:r>
              <a:rPr lang="en-US" i="1" dirty="0"/>
              <a:t>APSU is a federal contractor.  Therefore, the University is obligated to work within a framework of federal/state laws and regulations regarding equal employment opportunity (EEO) and affirmative action.  </a:t>
            </a:r>
          </a:p>
          <a:p>
            <a:pPr algn="ctr"/>
            <a:endParaRPr lang="en-US" dirty="0"/>
          </a:p>
          <a:p>
            <a:pPr algn="ctr"/>
            <a:r>
              <a:rPr lang="en-US" dirty="0"/>
              <a:t>Titles VI and VII of the Civil Rights Act of 1964, as amended</a:t>
            </a:r>
          </a:p>
          <a:p>
            <a:pPr algn="ctr"/>
            <a:endParaRPr lang="en-US" dirty="0"/>
          </a:p>
          <a:p>
            <a:pPr algn="ctr"/>
            <a:r>
              <a:rPr lang="en-US" dirty="0"/>
              <a:t>Equal Pay Act of 1963, as amended </a:t>
            </a:r>
          </a:p>
          <a:p>
            <a:pPr algn="ctr"/>
            <a:endParaRPr lang="en-US" dirty="0"/>
          </a:p>
          <a:p>
            <a:pPr algn="ctr"/>
            <a:r>
              <a:rPr lang="en-US" dirty="0"/>
              <a:t>Age Discrimination in Employment Act (ADEA) of 1975</a:t>
            </a:r>
          </a:p>
          <a:p>
            <a:pPr algn="ctr"/>
            <a:endParaRPr lang="en-US" dirty="0"/>
          </a:p>
          <a:p>
            <a:pPr algn="ctr"/>
            <a:r>
              <a:rPr lang="en-US" dirty="0"/>
              <a:t>Title IX of the Educational Amendments of 1972</a:t>
            </a:r>
          </a:p>
          <a:p>
            <a:pPr algn="ctr"/>
            <a:endParaRPr lang="en-US" dirty="0"/>
          </a:p>
          <a:p>
            <a:pPr algn="ctr"/>
            <a:r>
              <a:rPr lang="en-US" dirty="0"/>
              <a:t>Pregnancy Discrimination Act</a:t>
            </a:r>
          </a:p>
          <a:p>
            <a:pPr algn="ctr"/>
            <a:endParaRPr lang="en-US" dirty="0"/>
          </a:p>
          <a:p>
            <a:pPr algn="ctr"/>
            <a:r>
              <a:rPr lang="en-US" dirty="0"/>
              <a:t>Executive Order 11246, as amended</a:t>
            </a:r>
          </a:p>
          <a:p>
            <a:endParaRPr lang="en-US" dirty="0"/>
          </a:p>
        </p:txBody>
      </p:sp>
    </p:spTree>
    <p:extLst>
      <p:ext uri="{BB962C8B-B14F-4D97-AF65-F5344CB8AC3E}">
        <p14:creationId xmlns:p14="http://schemas.microsoft.com/office/powerpoint/2010/main" val="253150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09599"/>
            <a:ext cx="8548255" cy="990600"/>
          </a:xfrm>
        </p:spPr>
        <p:txBody>
          <a:bodyPr>
            <a:normAutofit fontScale="90000"/>
          </a:bodyPr>
          <a:lstStyle/>
          <a:p>
            <a:pPr algn="ctr"/>
            <a:r>
              <a:rPr lang="en-US" u="sng" dirty="0"/>
              <a:t>Duties of the Search Committee:</a:t>
            </a:r>
            <a:br>
              <a:rPr lang="en-US" u="sng" dirty="0"/>
            </a:br>
            <a:r>
              <a:rPr lang="en-US" u="sng" dirty="0"/>
              <a:t>Initial Interviews</a:t>
            </a:r>
            <a:endParaRPr lang="en-US" dirty="0"/>
          </a:p>
        </p:txBody>
      </p:sp>
      <p:sp>
        <p:nvSpPr>
          <p:cNvPr id="3" name="Subtitle 2"/>
          <p:cNvSpPr>
            <a:spLocks noGrp="1"/>
          </p:cNvSpPr>
          <p:nvPr>
            <p:ph idx="1"/>
          </p:nvPr>
        </p:nvSpPr>
        <p:spPr>
          <a:xfrm>
            <a:off x="284813" y="1600199"/>
            <a:ext cx="8720641" cy="4772891"/>
          </a:xfrm>
        </p:spPr>
        <p:txBody>
          <a:bodyPr>
            <a:normAutofit lnSpcReduction="10000"/>
          </a:bodyPr>
          <a:lstStyle/>
          <a:p>
            <a:pPr marL="1458468" lvl="4" indent="-342900"/>
            <a:r>
              <a:rPr lang="en-US" sz="2400" dirty="0"/>
              <a:t>OEAI is electronically notified </a:t>
            </a:r>
          </a:p>
          <a:p>
            <a:pPr marL="1458468" lvl="4" indent="-342900"/>
            <a:endParaRPr lang="en-US" sz="2400" dirty="0"/>
          </a:p>
          <a:p>
            <a:pPr marL="1458468" lvl="4" indent="-342900"/>
            <a:r>
              <a:rPr lang="en-US" sz="2400" dirty="0"/>
              <a:t>OEAI will review and “approve applicants for initial interview” in PeopleAdmin.</a:t>
            </a:r>
          </a:p>
          <a:p>
            <a:pPr marL="1458468" lvl="4" indent="-342900"/>
            <a:endParaRPr lang="en-US" sz="2400" dirty="0"/>
          </a:p>
          <a:p>
            <a:pPr marL="1458468" lvl="4" indent="-342900"/>
            <a:r>
              <a:rPr lang="en-US" sz="2400" dirty="0"/>
              <a:t>OEAI will send email to Chair of Search Committee and Chair of the Department approving list.</a:t>
            </a:r>
          </a:p>
          <a:p>
            <a:pPr marL="1458468" lvl="4" indent="-342900"/>
            <a:endParaRPr lang="en-US" sz="2400" dirty="0"/>
          </a:p>
          <a:p>
            <a:pPr marL="1458468" lvl="4" indent="-342900"/>
            <a:r>
              <a:rPr lang="en-US" sz="2400" dirty="0"/>
              <a:t>Search Committee - Make an appointment with each applicant to be interviewed; Take notes and evaluate candidates. (</a:t>
            </a:r>
            <a:r>
              <a:rPr lang="en-US" sz="2400" i="1" dirty="0"/>
              <a:t>See Search Committee Interview Evaluation Form)</a:t>
            </a:r>
            <a:endParaRPr lang="en-US" sz="2400" dirty="0"/>
          </a:p>
        </p:txBody>
      </p:sp>
    </p:spTree>
    <p:extLst>
      <p:ext uri="{BB962C8B-B14F-4D97-AF65-F5344CB8AC3E}">
        <p14:creationId xmlns:p14="http://schemas.microsoft.com/office/powerpoint/2010/main" val="4238997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8204" y="530425"/>
            <a:ext cx="5978891" cy="377638"/>
          </a:xfrm>
          <a:prstGeom prst="rect">
            <a:avLst/>
          </a:prstGeom>
        </p:spPr>
        <p:txBody>
          <a:bodyPr vert="horz" wrap="square" lIns="0" tIns="8226" rIns="0" bIns="0" rtlCol="0">
            <a:spAutoFit/>
          </a:bodyPr>
          <a:lstStyle/>
          <a:p>
            <a:pPr marL="8659">
              <a:spcBef>
                <a:spcPts val="65"/>
              </a:spcBef>
            </a:pPr>
            <a:r>
              <a:rPr sz="2400" b="1" i="1" u="heavy" spc="-3" dirty="0">
                <a:uFill>
                  <a:solidFill>
                    <a:srgbClr val="000000"/>
                  </a:solidFill>
                </a:uFill>
                <a:latin typeface="Gotham Book"/>
                <a:cs typeface="Calisto MT"/>
              </a:rPr>
              <a:t>AUSTIN PEAY STATE</a:t>
            </a:r>
            <a:r>
              <a:rPr sz="2400" b="1" i="1" u="heavy" spc="-7" dirty="0">
                <a:uFill>
                  <a:solidFill>
                    <a:srgbClr val="000000"/>
                  </a:solidFill>
                </a:uFill>
                <a:latin typeface="Gotham Book"/>
                <a:cs typeface="Calisto MT"/>
              </a:rPr>
              <a:t> </a:t>
            </a:r>
            <a:r>
              <a:rPr sz="2400" b="1" i="1" u="heavy" spc="-3" dirty="0">
                <a:uFill>
                  <a:solidFill>
                    <a:srgbClr val="000000"/>
                  </a:solidFill>
                </a:uFill>
                <a:latin typeface="Gotham Book"/>
                <a:cs typeface="Calisto MT"/>
              </a:rPr>
              <a:t>UNIVERSITY</a:t>
            </a:r>
            <a:endParaRPr sz="2400" dirty="0">
              <a:latin typeface="Gotham Book"/>
              <a:cs typeface="Calisto MT"/>
            </a:endParaRPr>
          </a:p>
        </p:txBody>
      </p:sp>
      <p:sp>
        <p:nvSpPr>
          <p:cNvPr id="3" name="object 3"/>
          <p:cNvSpPr txBox="1">
            <a:spLocks noGrp="1"/>
          </p:cNvSpPr>
          <p:nvPr>
            <p:ph type="title"/>
          </p:nvPr>
        </p:nvSpPr>
        <p:spPr>
          <a:xfrm>
            <a:off x="1446581" y="928313"/>
            <a:ext cx="6590514" cy="377638"/>
          </a:xfrm>
          <a:prstGeom prst="rect">
            <a:avLst/>
          </a:prstGeom>
        </p:spPr>
        <p:txBody>
          <a:bodyPr vert="horz" wrap="square" lIns="0" tIns="8226" rIns="0" bIns="0" rtlCol="0" anchor="ctr">
            <a:spAutoFit/>
          </a:bodyPr>
          <a:lstStyle/>
          <a:p>
            <a:pPr marL="30306">
              <a:spcBef>
                <a:spcPts val="65"/>
              </a:spcBef>
            </a:pPr>
            <a:r>
              <a:rPr sz="2400" spc="-3" dirty="0"/>
              <a:t>Search </a:t>
            </a:r>
            <a:r>
              <a:rPr sz="2400" spc="-7" dirty="0"/>
              <a:t>Committee Interview </a:t>
            </a:r>
            <a:r>
              <a:rPr sz="2400" spc="-3" dirty="0"/>
              <a:t>Evaluation</a:t>
            </a:r>
            <a:r>
              <a:rPr sz="2400" spc="51" dirty="0"/>
              <a:t> </a:t>
            </a:r>
            <a:r>
              <a:rPr sz="2400" spc="-3" dirty="0"/>
              <a:t>Form</a:t>
            </a:r>
          </a:p>
        </p:txBody>
      </p:sp>
      <p:graphicFrame>
        <p:nvGraphicFramePr>
          <p:cNvPr id="4" name="object 4"/>
          <p:cNvGraphicFramePr>
            <a:graphicFrameLocks noGrp="1"/>
          </p:cNvGraphicFramePr>
          <p:nvPr/>
        </p:nvGraphicFramePr>
        <p:xfrm>
          <a:off x="2652799" y="1296265"/>
          <a:ext cx="3834245" cy="330200"/>
        </p:xfrm>
        <a:graphic>
          <a:graphicData uri="http://schemas.openxmlformats.org/drawingml/2006/table">
            <a:tbl>
              <a:tblPr firstRow="1" bandRow="1">
                <a:tableStyleId>{2D5ABB26-0587-4C30-8999-92F81FD0307C}</a:tableStyleId>
              </a:tblPr>
              <a:tblGrid>
                <a:gridCol w="1293668">
                  <a:extLst>
                    <a:ext uri="{9D8B030D-6E8A-4147-A177-3AD203B41FA5}">
                      <a16:colId xmlns:a16="http://schemas.microsoft.com/office/drawing/2014/main" val="20000"/>
                    </a:ext>
                  </a:extLst>
                </a:gridCol>
                <a:gridCol w="2540577">
                  <a:extLst>
                    <a:ext uri="{9D8B030D-6E8A-4147-A177-3AD203B41FA5}">
                      <a16:colId xmlns:a16="http://schemas.microsoft.com/office/drawing/2014/main" val="20001"/>
                    </a:ext>
                  </a:extLst>
                </a:gridCol>
              </a:tblGrid>
              <a:tr h="123652">
                <a:tc>
                  <a:txBody>
                    <a:bodyPr/>
                    <a:lstStyle/>
                    <a:p>
                      <a:pPr marL="68580">
                        <a:lnSpc>
                          <a:spcPts val="1330"/>
                        </a:lnSpc>
                      </a:pPr>
                      <a:r>
                        <a:rPr sz="800" spc="-5" dirty="0">
                          <a:latin typeface="Times New Roman"/>
                          <a:cs typeface="Times New Roman"/>
                        </a:rPr>
                        <a:t>NAME OF</a:t>
                      </a:r>
                      <a:r>
                        <a:rPr sz="800" spc="-10" dirty="0">
                          <a:latin typeface="Times New Roman"/>
                          <a:cs typeface="Times New Roman"/>
                        </a:rPr>
                        <a:t> APPLICANT</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24171">
                <a:tc>
                  <a:txBody>
                    <a:bodyPr/>
                    <a:lstStyle/>
                    <a:p>
                      <a:pPr marL="68580">
                        <a:lnSpc>
                          <a:spcPts val="1335"/>
                        </a:lnSpc>
                      </a:pPr>
                      <a:r>
                        <a:rPr sz="800" spc="-5" dirty="0">
                          <a:latin typeface="Times New Roman"/>
                          <a:cs typeface="Times New Roman"/>
                        </a:rPr>
                        <a:t>POSITION APPLIED</a:t>
                      </a:r>
                      <a:r>
                        <a:rPr sz="800" spc="-25" dirty="0">
                          <a:latin typeface="Times New Roman"/>
                          <a:cs typeface="Times New Roman"/>
                        </a:rPr>
                        <a:t> </a:t>
                      </a:r>
                      <a:r>
                        <a:rPr sz="800" spc="-10" dirty="0">
                          <a:latin typeface="Times New Roman"/>
                          <a:cs typeface="Times New Roman"/>
                        </a:rPr>
                        <a:t>FOR</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
        <p:nvSpPr>
          <p:cNvPr id="5" name="object 5"/>
          <p:cNvSpPr txBox="1"/>
          <p:nvPr/>
        </p:nvSpPr>
        <p:spPr>
          <a:xfrm>
            <a:off x="2692978" y="1648691"/>
            <a:ext cx="2624570" cy="134612"/>
          </a:xfrm>
          <a:prstGeom prst="rect">
            <a:avLst/>
          </a:prstGeom>
        </p:spPr>
        <p:txBody>
          <a:bodyPr vert="horz" wrap="square" lIns="0" tIns="8659" rIns="0" bIns="0" rtlCol="0">
            <a:spAutoFit/>
          </a:bodyPr>
          <a:lstStyle/>
          <a:p>
            <a:pPr marL="8659">
              <a:spcBef>
                <a:spcPts val="68"/>
              </a:spcBef>
            </a:pPr>
            <a:r>
              <a:rPr sz="818" i="1" dirty="0">
                <a:latin typeface="Calisto MT"/>
                <a:cs typeface="Calisto MT"/>
              </a:rPr>
              <a:t>Note </a:t>
            </a:r>
            <a:r>
              <a:rPr sz="818" i="1" spc="-3" dirty="0">
                <a:latin typeface="Calisto MT"/>
                <a:cs typeface="Calisto MT"/>
              </a:rPr>
              <a:t>briefly topics discussed, questions </a:t>
            </a:r>
            <a:r>
              <a:rPr sz="818" i="1" dirty="0">
                <a:latin typeface="Calisto MT"/>
                <a:cs typeface="Calisto MT"/>
              </a:rPr>
              <a:t>asked </a:t>
            </a:r>
            <a:r>
              <a:rPr sz="818" i="1" spc="-3" dirty="0">
                <a:latin typeface="Calisto MT"/>
                <a:cs typeface="Calisto MT"/>
              </a:rPr>
              <a:t>and answers</a:t>
            </a:r>
            <a:r>
              <a:rPr sz="818" i="1" spc="61" dirty="0">
                <a:latin typeface="Calisto MT"/>
                <a:cs typeface="Calisto MT"/>
              </a:rPr>
              <a:t> </a:t>
            </a:r>
            <a:r>
              <a:rPr sz="818" i="1" spc="-3" dirty="0">
                <a:latin typeface="Calisto MT"/>
                <a:cs typeface="Calisto MT"/>
              </a:rPr>
              <a:t>received.</a:t>
            </a:r>
            <a:endParaRPr sz="818" dirty="0">
              <a:latin typeface="Calisto MT"/>
              <a:cs typeface="Calisto MT"/>
            </a:endParaRPr>
          </a:p>
        </p:txBody>
      </p:sp>
      <p:graphicFrame>
        <p:nvGraphicFramePr>
          <p:cNvPr id="6" name="object 6"/>
          <p:cNvGraphicFramePr>
            <a:graphicFrameLocks noGrp="1"/>
          </p:cNvGraphicFramePr>
          <p:nvPr/>
        </p:nvGraphicFramePr>
        <p:xfrm>
          <a:off x="2656474" y="1812538"/>
          <a:ext cx="3819525" cy="3221143"/>
        </p:xfrm>
        <a:graphic>
          <a:graphicData uri="http://schemas.openxmlformats.org/drawingml/2006/table">
            <a:tbl>
              <a:tblPr firstRow="1" bandRow="1">
                <a:tableStyleId>{2D5ABB26-0587-4C30-8999-92F81FD0307C}</a:tableStyleId>
              </a:tblPr>
              <a:tblGrid>
                <a:gridCol w="1911061">
                  <a:extLst>
                    <a:ext uri="{9D8B030D-6E8A-4147-A177-3AD203B41FA5}">
                      <a16:colId xmlns:a16="http://schemas.microsoft.com/office/drawing/2014/main" val="20000"/>
                    </a:ext>
                  </a:extLst>
                </a:gridCol>
                <a:gridCol w="1908464">
                  <a:extLst>
                    <a:ext uri="{9D8B030D-6E8A-4147-A177-3AD203B41FA5}">
                      <a16:colId xmlns:a16="http://schemas.microsoft.com/office/drawing/2014/main" val="20001"/>
                    </a:ext>
                  </a:extLst>
                </a:gridCol>
              </a:tblGrid>
              <a:tr h="1398144">
                <a:tc gridSpan="2">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155279">
                <a:tc gridSpan="2">
                  <a:txBody>
                    <a:bodyPr/>
                    <a:lstStyle/>
                    <a:p>
                      <a:pPr marL="2540" algn="ctr">
                        <a:lnSpc>
                          <a:spcPts val="1650"/>
                        </a:lnSpc>
                        <a:spcBef>
                          <a:spcPts val="45"/>
                        </a:spcBef>
                      </a:pPr>
                      <a:r>
                        <a:rPr sz="1000" spc="-5" dirty="0">
                          <a:latin typeface="Times New Roman"/>
                          <a:cs typeface="Times New Roman"/>
                        </a:rPr>
                        <a:t>BASED ON</a:t>
                      </a:r>
                      <a:r>
                        <a:rPr sz="1000" dirty="0">
                          <a:latin typeface="Times New Roman"/>
                          <a:cs typeface="Times New Roman"/>
                        </a:rPr>
                        <a:t> </a:t>
                      </a:r>
                      <a:r>
                        <a:rPr sz="1000" spc="-5" dirty="0">
                          <a:latin typeface="Times New Roman"/>
                          <a:cs typeface="Times New Roman"/>
                        </a:rPr>
                        <a:t>INTERVIEW</a:t>
                      </a:r>
                      <a:endParaRPr sz="1000" dirty="0">
                        <a:latin typeface="Times New Roman"/>
                        <a:cs typeface="Times New Roman"/>
                      </a:endParaRPr>
                    </a:p>
                  </a:txBody>
                  <a:tcPr marL="0" marR="0" marT="3897" marB="0">
                    <a:lnL w="6350">
                      <a:solidFill>
                        <a:srgbClr val="000000"/>
                      </a:solidFill>
                      <a:prstDash val="solid"/>
                    </a:lnL>
                    <a:lnR w="6350">
                      <a:solidFill>
                        <a:srgbClr val="000000"/>
                      </a:solidFill>
                      <a:prstDash val="solid"/>
                    </a:lnR>
                    <a:lnT w="1270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123652">
                <a:tc>
                  <a:txBody>
                    <a:bodyPr/>
                    <a:lstStyle/>
                    <a:p>
                      <a:pPr marL="300355">
                        <a:lnSpc>
                          <a:spcPts val="1330"/>
                        </a:lnSpc>
                      </a:pPr>
                      <a:r>
                        <a:rPr sz="800" spc="-5" dirty="0">
                          <a:latin typeface="Times New Roman"/>
                          <a:cs typeface="Times New Roman"/>
                        </a:rPr>
                        <a:t>APPLICANT’S STRONG</a:t>
                      </a:r>
                      <a:r>
                        <a:rPr sz="800" spc="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85445">
                        <a:lnSpc>
                          <a:spcPts val="1330"/>
                        </a:lnSpc>
                      </a:pPr>
                      <a:r>
                        <a:rPr sz="800" spc="-5" dirty="0">
                          <a:latin typeface="Times New Roman"/>
                          <a:cs typeface="Times New Roman"/>
                        </a:rPr>
                        <a:t>APPLICANT’S </a:t>
                      </a:r>
                      <a:r>
                        <a:rPr sz="800" spc="-10" dirty="0">
                          <a:latin typeface="Times New Roman"/>
                          <a:cs typeface="Times New Roman"/>
                        </a:rPr>
                        <a:t>WEAK</a:t>
                      </a:r>
                      <a:r>
                        <a:rPr sz="800" spc="1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1438102">
                <a:tc>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bl>
          </a:graphicData>
        </a:graphic>
      </p:graphicFrame>
      <p:sp>
        <p:nvSpPr>
          <p:cNvPr id="7" name="object 7"/>
          <p:cNvSpPr txBox="1"/>
          <p:nvPr/>
        </p:nvSpPr>
        <p:spPr>
          <a:xfrm>
            <a:off x="3854681" y="5035606"/>
            <a:ext cx="1433945" cy="155270"/>
          </a:xfrm>
          <a:prstGeom prst="rect">
            <a:avLst/>
          </a:prstGeom>
        </p:spPr>
        <p:txBody>
          <a:bodyPr vert="horz" wrap="square" lIns="0" tIns="8226" rIns="0" bIns="0" rtlCol="0">
            <a:spAutoFit/>
          </a:bodyPr>
          <a:lstStyle/>
          <a:p>
            <a:pPr marL="8659">
              <a:spcBef>
                <a:spcPts val="65"/>
              </a:spcBef>
            </a:pPr>
            <a:r>
              <a:rPr sz="955" u="sng" spc="-3" dirty="0">
                <a:uFill>
                  <a:solidFill>
                    <a:srgbClr val="000000"/>
                  </a:solidFill>
                </a:uFill>
                <a:latin typeface="Times New Roman"/>
                <a:cs typeface="Times New Roman"/>
              </a:rPr>
              <a:t>OVERALL</a:t>
            </a:r>
            <a:r>
              <a:rPr sz="955" u="sng" spc="-24" dirty="0">
                <a:uFill>
                  <a:solidFill>
                    <a:srgbClr val="000000"/>
                  </a:solidFill>
                </a:uFill>
                <a:latin typeface="Times New Roman"/>
                <a:cs typeface="Times New Roman"/>
              </a:rPr>
              <a:t> </a:t>
            </a:r>
            <a:r>
              <a:rPr sz="955" u="sng" spc="-3" dirty="0">
                <a:uFill>
                  <a:solidFill>
                    <a:srgbClr val="000000"/>
                  </a:solidFill>
                </a:uFill>
                <a:latin typeface="Times New Roman"/>
                <a:cs typeface="Times New Roman"/>
              </a:rPr>
              <a:t>EVALUATION:</a:t>
            </a:r>
            <a:endParaRPr sz="955" dirty="0">
              <a:latin typeface="Times New Roman"/>
              <a:cs typeface="Times New Roman"/>
            </a:endParaRPr>
          </a:p>
        </p:txBody>
      </p:sp>
      <p:graphicFrame>
        <p:nvGraphicFramePr>
          <p:cNvPr id="8" name="object 8"/>
          <p:cNvGraphicFramePr>
            <a:graphicFrameLocks noGrp="1"/>
          </p:cNvGraphicFramePr>
          <p:nvPr/>
        </p:nvGraphicFramePr>
        <p:xfrm>
          <a:off x="2812183" y="5330363"/>
          <a:ext cx="3467533" cy="355600"/>
        </p:xfrm>
        <a:graphic>
          <a:graphicData uri="http://schemas.openxmlformats.org/drawingml/2006/table">
            <a:tbl>
              <a:tblPr firstRow="1" bandRow="1">
                <a:tableStyleId>{2D5ABB26-0587-4C30-8999-92F81FD0307C}</a:tableStyleId>
              </a:tblPr>
              <a:tblGrid>
                <a:gridCol w="275359">
                  <a:extLst>
                    <a:ext uri="{9D8B030D-6E8A-4147-A177-3AD203B41FA5}">
                      <a16:colId xmlns:a16="http://schemas.microsoft.com/office/drawing/2014/main" val="20000"/>
                    </a:ext>
                  </a:extLst>
                </a:gridCol>
                <a:gridCol w="3192174">
                  <a:extLst>
                    <a:ext uri="{9D8B030D-6E8A-4147-A177-3AD203B41FA5}">
                      <a16:colId xmlns:a16="http://schemas.microsoft.com/office/drawing/2014/main" val="20001"/>
                    </a:ext>
                  </a:extLst>
                </a:gridCol>
              </a:tblGrid>
              <a:tr h="143914">
                <a:tc>
                  <a:txBody>
                    <a:bodyPr/>
                    <a:lstStyle/>
                    <a:p>
                      <a:pPr>
                        <a:lnSpc>
                          <a:spcPct val="100000"/>
                        </a:lnSpc>
                      </a:pPr>
                      <a:endParaRPr sz="800" dirty="0">
                        <a:latin typeface="Times New Roman"/>
                        <a:cs typeface="Times New Roman"/>
                      </a:endParaRPr>
                    </a:p>
                  </a:txBody>
                  <a:tcPr marL="0" marR="0" marT="0" marB="0">
                    <a:lnL w="19050">
                      <a:solidFill>
                        <a:srgbClr val="000000"/>
                      </a:solidFill>
                      <a:prstDash val="solid"/>
                    </a:lnL>
                    <a:lnR w="12700">
                      <a:solidFill>
                        <a:srgbClr val="000000"/>
                      </a:solidFill>
                      <a:prstDash val="solid"/>
                    </a:lnR>
                    <a:lnT w="12700">
                      <a:solidFill>
                        <a:srgbClr val="000000"/>
                      </a:solidFill>
                      <a:prstDash val="solid"/>
                    </a:lnT>
                    <a:lnB w="19050">
                      <a:solidFill>
                        <a:srgbClr val="000000"/>
                      </a:solidFill>
                      <a:prstDash val="solid"/>
                    </a:lnB>
                  </a:tcPr>
                </a:tc>
                <a:tc>
                  <a:txBody>
                    <a:bodyPr/>
                    <a:lstStyle/>
                    <a:p>
                      <a:pPr marL="57785">
                        <a:lnSpc>
                          <a:spcPts val="1370"/>
                        </a:lnSpc>
                      </a:pPr>
                      <a:r>
                        <a:rPr sz="800" spc="-5" dirty="0">
                          <a:latin typeface="Times New Roman"/>
                          <a:cs typeface="Times New Roman"/>
                        </a:rPr>
                        <a:t>ACCEPTABLE</a:t>
                      </a:r>
                      <a:r>
                        <a:rPr sz="800" spc="-10" dirty="0">
                          <a:latin typeface="Times New Roman"/>
                          <a:cs typeface="Times New Roman"/>
                        </a:rPr>
                        <a:t> </a:t>
                      </a:r>
                      <a:r>
                        <a:rPr sz="800" spc="-5" dirty="0">
                          <a:latin typeface="Times New Roman"/>
                          <a:cs typeface="Times New Roman"/>
                        </a:rPr>
                        <a:t>CANDIDATE</a:t>
                      </a:r>
                      <a:endParaRPr sz="800" dirty="0">
                        <a:latin typeface="Times New Roman"/>
                        <a:cs typeface="Times New Roman"/>
                      </a:endParaRPr>
                    </a:p>
                  </a:txBody>
                  <a:tcPr marL="0" marR="0" marT="0" marB="0">
                    <a:lnL w="1270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43914">
                <a:tc>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12700">
                      <a:solidFill>
                        <a:srgbClr val="000000"/>
                      </a:solidFill>
                      <a:prstDash val="solid"/>
                    </a:lnR>
                    <a:lnT w="19050">
                      <a:solidFill>
                        <a:srgbClr val="000000"/>
                      </a:solidFill>
                      <a:prstDash val="solid"/>
                    </a:lnT>
                    <a:lnB w="12700">
                      <a:solidFill>
                        <a:srgbClr val="000000"/>
                      </a:solidFill>
                      <a:prstDash val="solid"/>
                    </a:lnB>
                  </a:tcPr>
                </a:tc>
                <a:tc>
                  <a:txBody>
                    <a:bodyPr/>
                    <a:lstStyle/>
                    <a:p>
                      <a:pPr marL="45085">
                        <a:lnSpc>
                          <a:spcPts val="1370"/>
                        </a:lnSpc>
                      </a:pPr>
                      <a:r>
                        <a:rPr sz="800" spc="-5" dirty="0">
                          <a:latin typeface="Times New Roman"/>
                          <a:cs typeface="Times New Roman"/>
                        </a:rPr>
                        <a:t>UNACCEPTABLE CANDIDATE</a:t>
                      </a:r>
                      <a:endParaRPr sz="800" dirty="0">
                        <a:latin typeface="Times New Roman"/>
                        <a:cs typeface="Times New Roman"/>
                      </a:endParaRPr>
                    </a:p>
                  </a:txBody>
                  <a:tcPr marL="0" marR="0" marT="0" marB="0">
                    <a:lnL w="1270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graphicFrame>
        <p:nvGraphicFramePr>
          <p:cNvPr id="9" name="object 9"/>
          <p:cNvGraphicFramePr>
            <a:graphicFrameLocks noGrp="1"/>
          </p:cNvGraphicFramePr>
          <p:nvPr/>
        </p:nvGraphicFramePr>
        <p:xfrm>
          <a:off x="2933354" y="5763838"/>
          <a:ext cx="3312102" cy="406400"/>
        </p:xfrm>
        <a:graphic>
          <a:graphicData uri="http://schemas.openxmlformats.org/drawingml/2006/table">
            <a:tbl>
              <a:tblPr firstRow="1" bandRow="1">
                <a:tableStyleId>{2D5ABB26-0587-4C30-8999-92F81FD0307C}</a:tableStyleId>
              </a:tblPr>
              <a:tblGrid>
                <a:gridCol w="1675534">
                  <a:extLst>
                    <a:ext uri="{9D8B030D-6E8A-4147-A177-3AD203B41FA5}">
                      <a16:colId xmlns:a16="http://schemas.microsoft.com/office/drawing/2014/main" val="20000"/>
                    </a:ext>
                  </a:extLst>
                </a:gridCol>
                <a:gridCol w="1636568">
                  <a:extLst>
                    <a:ext uri="{9D8B030D-6E8A-4147-A177-3AD203B41FA5}">
                      <a16:colId xmlns:a16="http://schemas.microsoft.com/office/drawing/2014/main" val="20001"/>
                    </a:ext>
                  </a:extLst>
                </a:gridCol>
              </a:tblGrid>
              <a:tr h="143914">
                <a:tc>
                  <a:txBody>
                    <a:bodyPr/>
                    <a:lstStyle/>
                    <a:p>
                      <a:pPr marL="68580">
                        <a:lnSpc>
                          <a:spcPts val="1560"/>
                        </a:lnSpc>
                      </a:pPr>
                      <a:r>
                        <a:rPr sz="1000" spc="-5" dirty="0">
                          <a:latin typeface="Times New Roman"/>
                          <a:cs typeface="Times New Roman"/>
                        </a:rPr>
                        <a:t>Person Conducting Interview</a:t>
                      </a: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43914">
                <a:tc>
                  <a:txBody>
                    <a:bodyPr/>
                    <a:lstStyle/>
                    <a:p>
                      <a:pPr marL="68580">
                        <a:lnSpc>
                          <a:spcPts val="1560"/>
                        </a:lnSpc>
                      </a:pPr>
                      <a:r>
                        <a:rPr sz="1000" spc="-5" dirty="0">
                          <a:latin typeface="Times New Roman"/>
                          <a:cs typeface="Times New Roman"/>
                        </a:rPr>
                        <a:t>Date</a:t>
                      </a: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
        <p:nvSpPr>
          <p:cNvPr id="10" name="object 10"/>
          <p:cNvSpPr txBox="1"/>
          <p:nvPr/>
        </p:nvSpPr>
        <p:spPr>
          <a:xfrm>
            <a:off x="5962433" y="6428197"/>
            <a:ext cx="424295" cy="92613"/>
          </a:xfrm>
          <a:prstGeom prst="rect">
            <a:avLst/>
          </a:prstGeom>
        </p:spPr>
        <p:txBody>
          <a:bodyPr vert="horz" wrap="square" lIns="0" tIns="8659" rIns="0" bIns="0" rtlCol="0">
            <a:spAutoFit/>
          </a:bodyPr>
          <a:lstStyle/>
          <a:p>
            <a:pPr marL="8659">
              <a:spcBef>
                <a:spcPts val="68"/>
              </a:spcBef>
            </a:pPr>
            <a:r>
              <a:rPr sz="545" b="1" dirty="0">
                <a:latin typeface="Times New Roman"/>
                <a:cs typeface="Times New Roman"/>
              </a:rPr>
              <a:t>Revised</a:t>
            </a:r>
            <a:r>
              <a:rPr sz="545" b="1" spc="-44" dirty="0">
                <a:latin typeface="Times New Roman"/>
                <a:cs typeface="Times New Roman"/>
              </a:rPr>
              <a:t> </a:t>
            </a:r>
            <a:r>
              <a:rPr sz="545" b="1" dirty="0">
                <a:latin typeface="Times New Roman"/>
                <a:cs typeface="Times New Roman"/>
              </a:rPr>
              <a:t>10/19</a:t>
            </a:r>
            <a:endParaRPr sz="545" dirty="0">
              <a:latin typeface="Times New Roman"/>
              <a:cs typeface="Times New Roman"/>
            </a:endParaRPr>
          </a:p>
        </p:txBody>
      </p:sp>
    </p:spTree>
    <p:extLst>
      <p:ext uri="{BB962C8B-B14F-4D97-AF65-F5344CB8AC3E}">
        <p14:creationId xmlns:p14="http://schemas.microsoft.com/office/powerpoint/2010/main" val="3025742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09599"/>
            <a:ext cx="8548255" cy="990600"/>
          </a:xfrm>
        </p:spPr>
        <p:txBody>
          <a:bodyPr>
            <a:normAutofit fontScale="90000"/>
          </a:bodyPr>
          <a:lstStyle/>
          <a:p>
            <a:pPr algn="ctr"/>
            <a:r>
              <a:rPr lang="en-US" u="sng" dirty="0"/>
              <a:t>Duties of the Search Committee:</a:t>
            </a:r>
            <a:br>
              <a:rPr lang="en-US" u="sng" dirty="0"/>
            </a:br>
            <a:r>
              <a:rPr lang="en-US" u="sng" dirty="0"/>
              <a:t>Final Interviews</a:t>
            </a:r>
            <a:endParaRPr lang="en-US" dirty="0"/>
          </a:p>
        </p:txBody>
      </p:sp>
      <p:sp>
        <p:nvSpPr>
          <p:cNvPr id="3" name="Subtitle 2"/>
          <p:cNvSpPr>
            <a:spLocks noGrp="1"/>
          </p:cNvSpPr>
          <p:nvPr>
            <p:ph idx="1"/>
          </p:nvPr>
        </p:nvSpPr>
        <p:spPr>
          <a:xfrm>
            <a:off x="284813" y="1600199"/>
            <a:ext cx="8720641" cy="4772891"/>
          </a:xfrm>
        </p:spPr>
        <p:txBody>
          <a:bodyPr>
            <a:normAutofit fontScale="92500" lnSpcReduction="10000"/>
          </a:bodyPr>
          <a:lstStyle/>
          <a:p>
            <a:pPr marL="1115568" lvl="4" indent="0">
              <a:buNone/>
            </a:pPr>
            <a:r>
              <a:rPr lang="en-US" sz="2400" b="1" dirty="0"/>
              <a:t>Based on the results from initial interviews and results from Search Committee deliberations, committee will choose the applicants to interview.</a:t>
            </a:r>
          </a:p>
          <a:p>
            <a:pPr marL="1458468" lvl="4" indent="-342900"/>
            <a:endParaRPr lang="en-US" sz="2400" dirty="0"/>
          </a:p>
          <a:p>
            <a:pPr marL="1458468" lvl="4" indent="-342900"/>
            <a:r>
              <a:rPr lang="en-US" sz="2400" dirty="0"/>
              <a:t>Chair of Search Committee will recommend “applicants for Final Interviews” in PeopleAdmin.</a:t>
            </a:r>
          </a:p>
          <a:p>
            <a:pPr marL="1458468" lvl="4" indent="-342900"/>
            <a:endParaRPr lang="en-US" sz="2400" dirty="0"/>
          </a:p>
          <a:p>
            <a:pPr marL="1458468" lvl="4" indent="-342900"/>
            <a:r>
              <a:rPr lang="en-US" sz="2400" dirty="0"/>
              <a:t>Applicants not recommended for Final Interview:  Chair of Search Committee Chair (via PeopleAdmin) will choose the reason that the applicant was not recommended to move forward.</a:t>
            </a:r>
          </a:p>
          <a:p>
            <a:pPr marL="1458468" lvl="4" indent="-342900"/>
            <a:endParaRPr lang="en-US" sz="2400" dirty="0"/>
          </a:p>
          <a:p>
            <a:pPr marL="1458468" lvl="4" indent="-342900"/>
            <a:r>
              <a:rPr lang="en-US" sz="2400" dirty="0"/>
              <a:t>Complete Reference Checks (3 for each applicant).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1323" y="2671762"/>
            <a:ext cx="485775" cy="5048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1323" y="3756359"/>
            <a:ext cx="485775" cy="504825"/>
          </a:xfrm>
          <a:prstGeom prst="rect">
            <a:avLst/>
          </a:prstGeom>
        </p:spPr>
      </p:pic>
    </p:spTree>
    <p:extLst>
      <p:ext uri="{BB962C8B-B14F-4D97-AF65-F5344CB8AC3E}">
        <p14:creationId xmlns:p14="http://schemas.microsoft.com/office/powerpoint/2010/main" val="2202200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29395" y="603884"/>
            <a:ext cx="2885209" cy="218236"/>
          </a:xfrm>
          <a:prstGeom prst="rect">
            <a:avLst/>
          </a:prstGeom>
        </p:spPr>
        <p:txBody>
          <a:bodyPr vert="horz" wrap="square" lIns="0" tIns="8226" rIns="0" bIns="0" rtlCol="0">
            <a:spAutoFit/>
          </a:bodyPr>
          <a:lstStyle/>
          <a:p>
            <a:pPr marL="8659">
              <a:spcBef>
                <a:spcPts val="65"/>
              </a:spcBef>
            </a:pPr>
            <a:r>
              <a:rPr sz="1364" b="1" i="1" u="heavy" spc="-3" dirty="0">
                <a:uFill>
                  <a:solidFill>
                    <a:srgbClr val="000000"/>
                  </a:solidFill>
                </a:uFill>
                <a:latin typeface="Arial"/>
                <a:cs typeface="Arial"/>
              </a:rPr>
              <a:t>AUSTIN PEAY STATE</a:t>
            </a:r>
            <a:r>
              <a:rPr sz="1364" b="1" i="1" u="heavy" dirty="0">
                <a:uFill>
                  <a:solidFill>
                    <a:srgbClr val="000000"/>
                  </a:solidFill>
                </a:uFill>
                <a:latin typeface="Arial"/>
                <a:cs typeface="Arial"/>
              </a:rPr>
              <a:t> </a:t>
            </a:r>
            <a:r>
              <a:rPr sz="1364" b="1" i="1" u="heavy" spc="-3" dirty="0">
                <a:uFill>
                  <a:solidFill>
                    <a:srgbClr val="000000"/>
                  </a:solidFill>
                </a:uFill>
                <a:latin typeface="Arial"/>
                <a:cs typeface="Arial"/>
              </a:rPr>
              <a:t>UNIVERSITY</a:t>
            </a:r>
            <a:endParaRPr sz="1364" dirty="0">
              <a:latin typeface="Arial"/>
              <a:cs typeface="Arial"/>
            </a:endParaRPr>
          </a:p>
        </p:txBody>
      </p:sp>
      <p:sp>
        <p:nvSpPr>
          <p:cNvPr id="3" name="object 3"/>
          <p:cNvSpPr txBox="1">
            <a:spLocks noGrp="1"/>
          </p:cNvSpPr>
          <p:nvPr>
            <p:ph type="title"/>
          </p:nvPr>
        </p:nvSpPr>
        <p:spPr>
          <a:xfrm>
            <a:off x="1901570" y="836823"/>
            <a:ext cx="5611091" cy="623859"/>
          </a:xfrm>
          <a:prstGeom prst="rect">
            <a:avLst/>
          </a:prstGeom>
        </p:spPr>
        <p:txBody>
          <a:bodyPr vert="horz" wrap="square" lIns="0" tIns="8226" rIns="0" bIns="0" rtlCol="0" anchor="ctr">
            <a:spAutoFit/>
          </a:bodyPr>
          <a:lstStyle/>
          <a:p>
            <a:pPr marL="106071">
              <a:spcBef>
                <a:spcPts val="65"/>
              </a:spcBef>
            </a:pPr>
            <a:r>
              <a:rPr spc="-3" dirty="0"/>
              <a:t>Reference Check</a:t>
            </a:r>
            <a:r>
              <a:rPr spc="-17" dirty="0"/>
              <a:t> </a:t>
            </a:r>
            <a:r>
              <a:rPr spc="-3" dirty="0"/>
              <a:t>Form</a:t>
            </a:r>
          </a:p>
        </p:txBody>
      </p:sp>
      <p:sp>
        <p:nvSpPr>
          <p:cNvPr id="4" name="object 4"/>
          <p:cNvSpPr txBox="1"/>
          <p:nvPr/>
        </p:nvSpPr>
        <p:spPr>
          <a:xfrm>
            <a:off x="4437368" y="2665892"/>
            <a:ext cx="276658" cy="141064"/>
          </a:xfrm>
          <a:prstGeom prst="rect">
            <a:avLst/>
          </a:prstGeom>
        </p:spPr>
        <p:txBody>
          <a:bodyPr vert="horz" wrap="square" lIns="0" tIns="0" rIns="0" bIns="0" rtlCol="0">
            <a:spAutoFit/>
          </a:bodyPr>
          <a:lstStyle/>
          <a:p>
            <a:pPr>
              <a:lnSpc>
                <a:spcPts val="1070"/>
              </a:lnSpc>
            </a:pPr>
            <a:r>
              <a:rPr sz="955" spc="-3" dirty="0">
                <a:latin typeface="Arial Narrow"/>
                <a:cs typeface="Arial Narrow"/>
              </a:rPr>
              <a:t>_____</a:t>
            </a:r>
            <a:endParaRPr sz="955" dirty="0">
              <a:latin typeface="Arial Narrow"/>
              <a:cs typeface="Arial Narrow"/>
            </a:endParaRPr>
          </a:p>
        </p:txBody>
      </p:sp>
      <p:sp>
        <p:nvSpPr>
          <p:cNvPr id="5" name="object 5"/>
          <p:cNvSpPr txBox="1"/>
          <p:nvPr/>
        </p:nvSpPr>
        <p:spPr>
          <a:xfrm>
            <a:off x="4437224" y="2805104"/>
            <a:ext cx="276658" cy="141064"/>
          </a:xfrm>
          <a:prstGeom prst="rect">
            <a:avLst/>
          </a:prstGeom>
        </p:spPr>
        <p:txBody>
          <a:bodyPr vert="horz" wrap="square" lIns="0" tIns="0" rIns="0" bIns="0" rtlCol="0">
            <a:spAutoFit/>
          </a:bodyPr>
          <a:lstStyle/>
          <a:p>
            <a:pPr>
              <a:lnSpc>
                <a:spcPts val="1070"/>
              </a:lnSpc>
            </a:pPr>
            <a:r>
              <a:rPr sz="955" spc="-3" dirty="0">
                <a:latin typeface="Arial Narrow"/>
                <a:cs typeface="Arial Narrow"/>
              </a:rPr>
              <a:t>_____</a:t>
            </a:r>
            <a:endParaRPr sz="955" dirty="0">
              <a:latin typeface="Arial Narrow"/>
              <a:cs typeface="Arial Narrow"/>
            </a:endParaRPr>
          </a:p>
        </p:txBody>
      </p:sp>
      <p:sp>
        <p:nvSpPr>
          <p:cNvPr id="6" name="object 6"/>
          <p:cNvSpPr txBox="1"/>
          <p:nvPr/>
        </p:nvSpPr>
        <p:spPr>
          <a:xfrm>
            <a:off x="4437224" y="2943833"/>
            <a:ext cx="276658" cy="141064"/>
          </a:xfrm>
          <a:prstGeom prst="rect">
            <a:avLst/>
          </a:prstGeom>
        </p:spPr>
        <p:txBody>
          <a:bodyPr vert="horz" wrap="square" lIns="0" tIns="0" rIns="0" bIns="0" rtlCol="0">
            <a:spAutoFit/>
          </a:bodyPr>
          <a:lstStyle/>
          <a:p>
            <a:pPr>
              <a:lnSpc>
                <a:spcPts val="1070"/>
              </a:lnSpc>
            </a:pPr>
            <a:r>
              <a:rPr sz="955" spc="-3" dirty="0">
                <a:latin typeface="Arial Narrow"/>
                <a:cs typeface="Arial Narrow"/>
              </a:rPr>
              <a:t>_____</a:t>
            </a:r>
            <a:endParaRPr sz="955" dirty="0">
              <a:latin typeface="Arial Narrow"/>
              <a:cs typeface="Arial Narrow"/>
            </a:endParaRPr>
          </a:p>
        </p:txBody>
      </p:sp>
      <p:sp>
        <p:nvSpPr>
          <p:cNvPr id="7" name="object 7"/>
          <p:cNvSpPr txBox="1"/>
          <p:nvPr/>
        </p:nvSpPr>
        <p:spPr>
          <a:xfrm>
            <a:off x="4437334" y="3083045"/>
            <a:ext cx="276658" cy="141064"/>
          </a:xfrm>
          <a:prstGeom prst="rect">
            <a:avLst/>
          </a:prstGeom>
        </p:spPr>
        <p:txBody>
          <a:bodyPr vert="horz" wrap="square" lIns="0" tIns="0" rIns="0" bIns="0" rtlCol="0">
            <a:spAutoFit/>
          </a:bodyPr>
          <a:lstStyle/>
          <a:p>
            <a:pPr>
              <a:lnSpc>
                <a:spcPts val="1070"/>
              </a:lnSpc>
            </a:pPr>
            <a:r>
              <a:rPr sz="955" spc="-3" dirty="0">
                <a:latin typeface="Arial Narrow"/>
                <a:cs typeface="Arial Narrow"/>
              </a:rPr>
              <a:t>_____</a:t>
            </a:r>
            <a:endParaRPr sz="955" dirty="0">
              <a:latin typeface="Arial Narrow"/>
              <a:cs typeface="Arial Narrow"/>
            </a:endParaRPr>
          </a:p>
        </p:txBody>
      </p:sp>
      <p:sp>
        <p:nvSpPr>
          <p:cNvPr id="8" name="object 8"/>
          <p:cNvSpPr txBox="1"/>
          <p:nvPr/>
        </p:nvSpPr>
        <p:spPr>
          <a:xfrm>
            <a:off x="2692978" y="3734146"/>
            <a:ext cx="3287424" cy="300490"/>
          </a:xfrm>
          <a:prstGeom prst="rect">
            <a:avLst/>
          </a:prstGeom>
        </p:spPr>
        <p:txBody>
          <a:bodyPr vert="horz" wrap="square" lIns="0" tIns="18184" rIns="0" bIns="0" rtlCol="0">
            <a:spAutoFit/>
          </a:bodyPr>
          <a:lstStyle/>
          <a:p>
            <a:pPr marL="8659" marR="3464">
              <a:lnSpc>
                <a:spcPts val="1098"/>
              </a:lnSpc>
              <a:spcBef>
                <a:spcPts val="143"/>
              </a:spcBef>
            </a:pPr>
            <a:r>
              <a:rPr sz="955" i="1" spc="-3" dirty="0">
                <a:latin typeface="Arial Narrow"/>
                <a:cs typeface="Arial Narrow"/>
              </a:rPr>
              <a:t>Information obtained </a:t>
            </a:r>
            <a:r>
              <a:rPr sz="955" i="1" dirty="0">
                <a:latin typeface="Arial Narrow"/>
                <a:cs typeface="Arial Narrow"/>
              </a:rPr>
              <a:t>(work </a:t>
            </a:r>
            <a:r>
              <a:rPr sz="955" i="1" spc="-3" dirty="0">
                <a:latin typeface="Arial Narrow"/>
                <a:cs typeface="Arial Narrow"/>
              </a:rPr>
              <a:t>performance, honesty, attendance, punctuality,  cooperation,</a:t>
            </a:r>
            <a:r>
              <a:rPr sz="955" i="1" spc="-7" dirty="0">
                <a:latin typeface="Arial Narrow"/>
                <a:cs typeface="Arial Narrow"/>
              </a:rPr>
              <a:t> </a:t>
            </a:r>
            <a:r>
              <a:rPr sz="955" i="1" spc="-3" dirty="0">
                <a:latin typeface="Arial Narrow"/>
                <a:cs typeface="Arial Narrow"/>
              </a:rPr>
              <a:t>etc.).</a:t>
            </a:r>
            <a:endParaRPr sz="955" dirty="0">
              <a:latin typeface="Arial Narrow"/>
              <a:cs typeface="Arial Narrow"/>
            </a:endParaRPr>
          </a:p>
        </p:txBody>
      </p:sp>
      <p:sp>
        <p:nvSpPr>
          <p:cNvPr id="9" name="object 9"/>
          <p:cNvSpPr/>
          <p:nvPr/>
        </p:nvSpPr>
        <p:spPr>
          <a:xfrm>
            <a:off x="4427644" y="2663562"/>
            <a:ext cx="289214" cy="540760"/>
          </a:xfrm>
          <a:custGeom>
            <a:avLst/>
            <a:gdLst/>
            <a:ahLst/>
            <a:cxnLst/>
            <a:rect l="l" t="t" r="r" b="b"/>
            <a:pathLst>
              <a:path w="424179" h="793114">
                <a:moveTo>
                  <a:pt x="415404" y="198386"/>
                </a:moveTo>
                <a:lnTo>
                  <a:pt x="0" y="198386"/>
                </a:lnTo>
                <a:lnTo>
                  <a:pt x="0" y="386372"/>
                </a:lnTo>
                <a:lnTo>
                  <a:pt x="415404" y="386372"/>
                </a:lnTo>
                <a:lnTo>
                  <a:pt x="415404" y="198386"/>
                </a:lnTo>
                <a:close/>
              </a:path>
              <a:path w="424179" h="793114">
                <a:moveTo>
                  <a:pt x="415709" y="604786"/>
                </a:moveTo>
                <a:lnTo>
                  <a:pt x="304" y="604786"/>
                </a:lnTo>
                <a:lnTo>
                  <a:pt x="304" y="792772"/>
                </a:lnTo>
                <a:lnTo>
                  <a:pt x="415709" y="792772"/>
                </a:lnTo>
                <a:lnTo>
                  <a:pt x="415709" y="604786"/>
                </a:lnTo>
                <a:close/>
              </a:path>
              <a:path w="424179" h="793114">
                <a:moveTo>
                  <a:pt x="420065" y="0"/>
                </a:moveTo>
                <a:lnTo>
                  <a:pt x="4660" y="0"/>
                </a:lnTo>
                <a:lnTo>
                  <a:pt x="4660" y="187985"/>
                </a:lnTo>
                <a:lnTo>
                  <a:pt x="420065" y="187985"/>
                </a:lnTo>
                <a:lnTo>
                  <a:pt x="420065" y="0"/>
                </a:lnTo>
                <a:close/>
              </a:path>
              <a:path w="424179" h="793114">
                <a:moveTo>
                  <a:pt x="423684" y="409714"/>
                </a:moveTo>
                <a:lnTo>
                  <a:pt x="8280" y="409714"/>
                </a:lnTo>
                <a:lnTo>
                  <a:pt x="8280" y="597700"/>
                </a:lnTo>
                <a:lnTo>
                  <a:pt x="423684" y="597700"/>
                </a:lnTo>
                <a:lnTo>
                  <a:pt x="423684" y="409714"/>
                </a:lnTo>
                <a:close/>
              </a:path>
            </a:pathLst>
          </a:custGeom>
          <a:solidFill>
            <a:srgbClr val="FFFFFF"/>
          </a:solidFill>
        </p:spPr>
        <p:txBody>
          <a:bodyPr wrap="square" lIns="0" tIns="0" rIns="0" bIns="0" rtlCol="0"/>
          <a:lstStyle/>
          <a:p>
            <a:endParaRPr sz="1227" dirty="0"/>
          </a:p>
        </p:txBody>
      </p:sp>
      <p:graphicFrame>
        <p:nvGraphicFramePr>
          <p:cNvPr id="10" name="object 10"/>
          <p:cNvGraphicFramePr>
            <a:graphicFrameLocks noGrp="1"/>
          </p:cNvGraphicFramePr>
          <p:nvPr>
            <p:extLst>
              <p:ext uri="{D42A27DB-BD31-4B8C-83A1-F6EECF244321}">
                <p14:modId xmlns:p14="http://schemas.microsoft.com/office/powerpoint/2010/main" val="3473131103"/>
              </p:ext>
            </p:extLst>
          </p:nvPr>
        </p:nvGraphicFramePr>
        <p:xfrm>
          <a:off x="2652799" y="1410048"/>
          <a:ext cx="3796128" cy="5379063"/>
        </p:xfrm>
        <a:graphic>
          <a:graphicData uri="http://schemas.openxmlformats.org/drawingml/2006/table">
            <a:tbl>
              <a:tblPr firstRow="1" bandRow="1">
                <a:tableStyleId>{2D5ABB26-0587-4C30-8999-92F81FD0307C}</a:tableStyleId>
              </a:tblPr>
              <a:tblGrid>
                <a:gridCol w="1280952">
                  <a:extLst>
                    <a:ext uri="{9D8B030D-6E8A-4147-A177-3AD203B41FA5}">
                      <a16:colId xmlns:a16="http://schemas.microsoft.com/office/drawing/2014/main" val="20000"/>
                    </a:ext>
                  </a:extLst>
                </a:gridCol>
                <a:gridCol w="480143">
                  <a:extLst>
                    <a:ext uri="{9D8B030D-6E8A-4147-A177-3AD203B41FA5}">
                      <a16:colId xmlns:a16="http://schemas.microsoft.com/office/drawing/2014/main" val="20001"/>
                    </a:ext>
                  </a:extLst>
                </a:gridCol>
                <a:gridCol w="271795">
                  <a:extLst>
                    <a:ext uri="{9D8B030D-6E8A-4147-A177-3AD203B41FA5}">
                      <a16:colId xmlns:a16="http://schemas.microsoft.com/office/drawing/2014/main" val="20002"/>
                    </a:ext>
                  </a:extLst>
                </a:gridCol>
                <a:gridCol w="1763238">
                  <a:extLst>
                    <a:ext uri="{9D8B030D-6E8A-4147-A177-3AD203B41FA5}">
                      <a16:colId xmlns:a16="http://schemas.microsoft.com/office/drawing/2014/main" val="20003"/>
                    </a:ext>
                  </a:extLst>
                </a:gridCol>
              </a:tblGrid>
              <a:tr h="170130">
                <a:tc>
                  <a:txBody>
                    <a:bodyPr/>
                    <a:lstStyle/>
                    <a:p>
                      <a:pPr marL="68580">
                        <a:lnSpc>
                          <a:spcPct val="100000"/>
                        </a:lnSpc>
                        <a:spcBef>
                          <a:spcPts val="1310"/>
                        </a:spcBef>
                      </a:pPr>
                      <a:r>
                        <a:rPr sz="1000" spc="-5" dirty="0">
                          <a:latin typeface="Arial Narrow"/>
                          <a:cs typeface="Arial Narrow"/>
                        </a:rPr>
                        <a:t>Name of</a:t>
                      </a:r>
                      <a:r>
                        <a:rPr sz="1000" spc="5" dirty="0">
                          <a:latin typeface="Arial Narrow"/>
                          <a:cs typeface="Arial Narrow"/>
                        </a:rPr>
                        <a:t> </a:t>
                      </a:r>
                      <a:r>
                        <a:rPr sz="1000" spc="-5" dirty="0">
                          <a:latin typeface="Arial Narrow"/>
                          <a:cs typeface="Arial Narrow"/>
                        </a:rPr>
                        <a:t>Applicant</a:t>
                      </a:r>
                      <a:endParaRPr sz="1000" dirty="0">
                        <a:latin typeface="Arial Narrow"/>
                        <a:cs typeface="Arial Narrow"/>
                      </a:endParaRPr>
                    </a:p>
                  </a:txBody>
                  <a:tcPr marL="0" marR="0" marT="11343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3">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30045">
                <a:tc>
                  <a:txBody>
                    <a:bodyPr/>
                    <a:lstStyle/>
                    <a:p>
                      <a:pPr marL="68580">
                        <a:lnSpc>
                          <a:spcPts val="1610"/>
                        </a:lnSpc>
                      </a:pPr>
                      <a:r>
                        <a:rPr sz="1000" spc="-5" dirty="0">
                          <a:latin typeface="Arial Narrow"/>
                          <a:cs typeface="Arial Narrow"/>
                        </a:rPr>
                        <a:t>Position Applied</a:t>
                      </a:r>
                      <a:r>
                        <a:rPr sz="1000" dirty="0">
                          <a:latin typeface="Arial Narrow"/>
                          <a:cs typeface="Arial Narrow"/>
                        </a:rPr>
                        <a:t> </a:t>
                      </a:r>
                      <a:r>
                        <a:rPr sz="1000" spc="-5" dirty="0">
                          <a:latin typeface="Arial Narrow"/>
                          <a:cs typeface="Arial Narrow"/>
                        </a:rPr>
                        <a:t>For</a:t>
                      </a:r>
                      <a:endParaRPr sz="1000" dirty="0">
                        <a:latin typeface="Arial Narrow"/>
                        <a:cs typeface="Arial Narrow"/>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3">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30045">
                <a:tc>
                  <a:txBody>
                    <a:bodyPr/>
                    <a:lstStyle/>
                    <a:p>
                      <a:pPr marL="68580">
                        <a:lnSpc>
                          <a:spcPts val="1610"/>
                        </a:lnSpc>
                      </a:pPr>
                      <a:r>
                        <a:rPr sz="1000" spc="-5" dirty="0">
                          <a:latin typeface="Arial Narrow"/>
                          <a:cs typeface="Arial Narrow"/>
                        </a:rPr>
                        <a:t>Reference</a:t>
                      </a:r>
                      <a:r>
                        <a:rPr sz="1000" dirty="0">
                          <a:latin typeface="Arial Narrow"/>
                          <a:cs typeface="Arial Narrow"/>
                        </a:rPr>
                        <a:t> </a:t>
                      </a:r>
                      <a:r>
                        <a:rPr sz="1000" spc="-5" dirty="0">
                          <a:latin typeface="Arial Narrow"/>
                          <a:cs typeface="Arial Narrow"/>
                        </a:rPr>
                        <a:t>Contacted</a:t>
                      </a:r>
                      <a:endParaRPr sz="1000" dirty="0">
                        <a:latin typeface="Arial Narrow"/>
                        <a:cs typeface="Arial Narrow"/>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3">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30045">
                <a:tc>
                  <a:txBody>
                    <a:bodyPr/>
                    <a:lstStyle/>
                    <a:p>
                      <a:pPr marL="68580">
                        <a:lnSpc>
                          <a:spcPts val="1610"/>
                        </a:lnSpc>
                      </a:pPr>
                      <a:r>
                        <a:rPr sz="1000" spc="-5" dirty="0">
                          <a:latin typeface="Arial Narrow"/>
                          <a:cs typeface="Arial Narrow"/>
                        </a:rPr>
                        <a:t>Telephone Number</a:t>
                      </a:r>
                      <a:endParaRPr sz="1000" dirty="0">
                        <a:latin typeface="Arial Narrow"/>
                        <a:cs typeface="Arial Narrow"/>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3">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68274">
                <a:tc rowSpan="3">
                  <a:txBody>
                    <a:bodyPr/>
                    <a:lstStyle/>
                    <a:p>
                      <a:pPr marL="68580" marR="354965">
                        <a:lnSpc>
                          <a:spcPts val="1610"/>
                        </a:lnSpc>
                        <a:spcBef>
                          <a:spcPts val="40"/>
                        </a:spcBef>
                      </a:pPr>
                      <a:r>
                        <a:rPr sz="1000" spc="-5" dirty="0">
                          <a:latin typeface="Arial Narrow"/>
                          <a:cs typeface="Arial Narrow"/>
                        </a:rPr>
                        <a:t>Type of Reference  Contacted (check</a:t>
                      </a:r>
                      <a:r>
                        <a:rPr sz="1000" spc="-35" dirty="0">
                          <a:latin typeface="Arial Narrow"/>
                          <a:cs typeface="Arial Narrow"/>
                        </a:rPr>
                        <a:t> </a:t>
                      </a:r>
                      <a:r>
                        <a:rPr sz="1000" spc="-10" dirty="0">
                          <a:latin typeface="Arial Narrow"/>
                          <a:cs typeface="Arial Narrow"/>
                        </a:rPr>
                        <a:t>one)</a:t>
                      </a:r>
                      <a:endParaRPr sz="1000" dirty="0">
                        <a:latin typeface="Arial Narrow"/>
                        <a:cs typeface="Arial Narrow"/>
                      </a:endParaRPr>
                    </a:p>
                  </a:txBody>
                  <a:tcPr marL="0" marR="0" marT="346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rowSpan="2">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19050">
                      <a:solidFill>
                        <a:srgbClr val="000000"/>
                      </a:solidFill>
                      <a:prstDash val="solid"/>
                    </a:lnR>
                    <a:lnT w="19050" cap="flat" cmpd="sng" algn="ctr">
                      <a:solidFill>
                        <a:srgbClr val="000000"/>
                      </a:solidFill>
                      <a:prstDash val="solid"/>
                      <a:round/>
                      <a:headEnd type="none" w="med" len="med"/>
                      <a:tailEnd type="none" w="med" len="med"/>
                    </a:lnT>
                  </a:tcPr>
                </a:tc>
                <a:tc>
                  <a:txBody>
                    <a:bodyPr/>
                    <a:lstStyle/>
                    <a:p>
                      <a:pPr>
                        <a:lnSpc>
                          <a:spcPct val="100000"/>
                        </a:lnSpc>
                      </a:pPr>
                      <a:endParaRPr sz="700" dirty="0">
                        <a:latin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a:solidFill>
                        <a:srgbClr val="000000"/>
                      </a:solidFill>
                      <a:prstDash val="solid"/>
                    </a:lnR>
                    <a:lnT w="19050">
                      <a:solidFill>
                        <a:srgbClr val="000000"/>
                      </a:solidFill>
                      <a:prstDash val="solid"/>
                    </a:lnT>
                    <a:lnB w="12700">
                      <a:solidFill>
                        <a:srgbClr val="000000"/>
                      </a:solidFill>
                      <a:prstDash val="solid"/>
                    </a:lnB>
                  </a:tcPr>
                </a:tc>
                <a:tc rowSpan="2">
                  <a:txBody>
                    <a:bodyPr/>
                    <a:lstStyle/>
                    <a:p>
                      <a:pPr marL="7620" marR="1453515">
                        <a:lnSpc>
                          <a:spcPts val="1610"/>
                        </a:lnSpc>
                        <a:spcBef>
                          <a:spcPts val="40"/>
                        </a:spcBef>
                      </a:pPr>
                      <a:r>
                        <a:rPr sz="1000" spc="-5" dirty="0">
                          <a:latin typeface="Arial Narrow"/>
                          <a:cs typeface="Arial Narrow"/>
                        </a:rPr>
                        <a:t>Professional  Current</a:t>
                      </a:r>
                      <a:r>
                        <a:rPr sz="1000" spc="-40" dirty="0">
                          <a:latin typeface="Arial Narrow"/>
                          <a:cs typeface="Arial Narrow"/>
                        </a:rPr>
                        <a:t> </a:t>
                      </a:r>
                      <a:r>
                        <a:rPr sz="1000" spc="-5" dirty="0">
                          <a:latin typeface="Arial Narrow"/>
                          <a:cs typeface="Arial Narrow"/>
                        </a:rPr>
                        <a:t>Employer</a:t>
                      </a:r>
                      <a:endParaRPr sz="1000" dirty="0">
                        <a:latin typeface="Arial Narrow"/>
                        <a:cs typeface="Arial Narrow"/>
                      </a:endParaRPr>
                    </a:p>
                  </a:txBody>
                  <a:tcPr marL="0" marR="0" marT="3464" marB="0">
                    <a:lnL w="12700" cap="flat" cmpd="sng" algn="ctr">
                      <a:solidFill>
                        <a:srgbClr val="000000"/>
                      </a:solidFill>
                      <a:prstDash val="solid"/>
                      <a:round/>
                      <a:headEnd type="none" w="med" len="med"/>
                      <a:tailEnd type="none" w="med" len="me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10004"/>
                  </a:ext>
                </a:extLst>
              </a:tr>
              <a:tr h="714213">
                <a:tc vMerge="1">
                  <a:txBody>
                    <a:bodyPr/>
                    <a:lstStyle/>
                    <a:p>
                      <a:endParaRPr/>
                    </a:p>
                  </a:txBody>
                  <a:tcPr marL="0" marR="0" marT="508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vMerge="1">
                  <a:txBody>
                    <a:bodyPr/>
                    <a:lstStyle/>
                    <a:p>
                      <a:endParaRPr/>
                    </a:p>
                  </a:txBody>
                  <a:tcPr marL="0" marR="0" marT="0" marB="0">
                    <a:lnL w="6350">
                      <a:solidFill>
                        <a:srgbClr val="000000"/>
                      </a:solidFill>
                      <a:prstDash val="solid"/>
                    </a:lnL>
                    <a:lnR w="19050">
                      <a:solidFill>
                        <a:srgbClr val="000000"/>
                      </a:solidFill>
                      <a:prstDash val="solid"/>
                    </a:lnR>
                    <a:lnT w="6350">
                      <a:solidFill>
                        <a:srgbClr val="000000"/>
                      </a:solidFill>
                      <a:prstDash val="solid"/>
                    </a:lnT>
                  </a:tcPr>
                </a:tc>
                <a:tc>
                  <a:txBody>
                    <a:bodyPr/>
                    <a:lstStyle/>
                    <a:p>
                      <a:pPr>
                        <a:lnSpc>
                          <a:spcPct val="100000"/>
                        </a:lnSpc>
                      </a:pPr>
                      <a:endParaRPr sz="7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5080" marB="0">
                    <a:lnL w="19050">
                      <a:solidFill>
                        <a:srgbClr val="000000"/>
                      </a:solidFill>
                      <a:prstDash val="soli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10005"/>
                  </a:ext>
                </a:extLst>
              </a:tr>
              <a:tr h="2874565">
                <a:tc vMerge="1">
                  <a:txBody>
                    <a:bodyPr/>
                    <a:lstStyle/>
                    <a:p>
                      <a:endParaRPr/>
                    </a:p>
                  </a:txBody>
                  <a:tcPr marL="0" marR="0" marT="508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3">
                  <a:txBody>
                    <a:bodyPr/>
                    <a:lstStyle/>
                    <a:p>
                      <a:pPr marL="1122045" marR="1470660" indent="-635">
                        <a:lnSpc>
                          <a:spcPts val="1610"/>
                        </a:lnSpc>
                        <a:spcBef>
                          <a:spcPts val="245"/>
                        </a:spcBef>
                      </a:pPr>
                      <a:endParaRPr sz="1000" dirty="0">
                        <a:latin typeface="Arial Narrow"/>
                        <a:cs typeface="Arial Narrow"/>
                      </a:endParaRPr>
                    </a:p>
                  </a:txBody>
                  <a:tcPr marL="0" marR="0" marT="21215" marB="0">
                    <a:lnL w="6350">
                      <a:solidFill>
                        <a:srgbClr val="000000"/>
                      </a:solidFill>
                      <a:prstDash val="solid"/>
                    </a:lnL>
                    <a:lnR w="6350">
                      <a:solidFill>
                        <a:srgbClr val="000000"/>
                      </a:solidFill>
                      <a:prstDash val="solid"/>
                    </a:lnR>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30045">
                <a:tc>
                  <a:txBody>
                    <a:bodyPr/>
                    <a:lstStyle/>
                    <a:p>
                      <a:pPr marL="68580">
                        <a:lnSpc>
                          <a:spcPts val="1555"/>
                        </a:lnSpc>
                      </a:pPr>
                      <a:r>
                        <a:rPr sz="1000" spc="-5" dirty="0">
                          <a:latin typeface="Arial Narrow"/>
                          <a:cs typeface="Arial Narrow"/>
                        </a:rPr>
                        <a:t>Call placed</a:t>
                      </a:r>
                      <a:r>
                        <a:rPr sz="1000" dirty="0">
                          <a:latin typeface="Arial Narrow"/>
                          <a:cs typeface="Arial Narrow"/>
                        </a:rPr>
                        <a:t> </a:t>
                      </a:r>
                      <a:r>
                        <a:rPr sz="1000" spc="-5" dirty="0">
                          <a:latin typeface="Arial Narrow"/>
                          <a:cs typeface="Arial Narrow"/>
                        </a:rPr>
                        <a:t>by</a:t>
                      </a:r>
                      <a:endParaRPr sz="1000" dirty="0">
                        <a:latin typeface="Arial Narrow"/>
                        <a:cs typeface="Arial Narrow"/>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3">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130045">
                <a:tc>
                  <a:txBody>
                    <a:bodyPr/>
                    <a:lstStyle/>
                    <a:p>
                      <a:pPr marL="68580">
                        <a:lnSpc>
                          <a:spcPts val="1555"/>
                        </a:lnSpc>
                      </a:pPr>
                      <a:r>
                        <a:rPr sz="1000" spc="-5" dirty="0">
                          <a:latin typeface="Arial Narrow"/>
                          <a:cs typeface="Arial Narrow"/>
                        </a:rPr>
                        <a:t>Date</a:t>
                      </a:r>
                      <a:endParaRPr sz="1000" dirty="0">
                        <a:latin typeface="Arial Narrow"/>
                        <a:cs typeface="Arial Narrow"/>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3">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8"/>
                  </a:ext>
                </a:extLst>
              </a:tr>
            </a:tbl>
          </a:graphicData>
        </a:graphic>
      </p:graphicFrame>
      <p:grpSp>
        <p:nvGrpSpPr>
          <p:cNvPr id="11" name="object 11"/>
          <p:cNvGrpSpPr/>
          <p:nvPr/>
        </p:nvGrpSpPr>
        <p:grpSpPr>
          <a:xfrm>
            <a:off x="4427860" y="2942908"/>
            <a:ext cx="288781" cy="261505"/>
            <a:chOff x="3674794" y="4316266"/>
            <a:chExt cx="423545" cy="383540"/>
          </a:xfrm>
        </p:grpSpPr>
        <p:sp>
          <p:nvSpPr>
            <p:cNvPr id="12" name="object 12"/>
            <p:cNvSpPr/>
            <p:nvPr/>
          </p:nvSpPr>
          <p:spPr>
            <a:xfrm>
              <a:off x="3689120" y="4322616"/>
              <a:ext cx="403225" cy="175895"/>
            </a:xfrm>
            <a:custGeom>
              <a:avLst/>
              <a:gdLst/>
              <a:ahLst/>
              <a:cxnLst/>
              <a:rect l="l" t="t" r="r" b="b"/>
              <a:pathLst>
                <a:path w="403225" h="175895">
                  <a:moveTo>
                    <a:pt x="0" y="175291"/>
                  </a:moveTo>
                  <a:lnTo>
                    <a:pt x="402700" y="175291"/>
                  </a:lnTo>
                  <a:lnTo>
                    <a:pt x="402700" y="0"/>
                  </a:lnTo>
                  <a:lnTo>
                    <a:pt x="0" y="0"/>
                  </a:lnTo>
                  <a:lnTo>
                    <a:pt x="0" y="175291"/>
                  </a:lnTo>
                  <a:close/>
                </a:path>
              </a:pathLst>
            </a:custGeom>
            <a:ln w="12699">
              <a:solidFill>
                <a:srgbClr val="000000"/>
              </a:solidFill>
            </a:ln>
          </p:spPr>
          <p:txBody>
            <a:bodyPr wrap="square" lIns="0" tIns="0" rIns="0" bIns="0" rtlCol="0"/>
            <a:lstStyle/>
            <a:p>
              <a:endParaRPr sz="1227" dirty="0"/>
            </a:p>
          </p:txBody>
        </p:sp>
        <p:sp>
          <p:nvSpPr>
            <p:cNvPr id="13" name="object 13"/>
            <p:cNvSpPr/>
            <p:nvPr/>
          </p:nvSpPr>
          <p:spPr>
            <a:xfrm>
              <a:off x="3681144" y="4517688"/>
              <a:ext cx="403225" cy="175895"/>
            </a:xfrm>
            <a:custGeom>
              <a:avLst/>
              <a:gdLst/>
              <a:ahLst/>
              <a:cxnLst/>
              <a:rect l="l" t="t" r="r" b="b"/>
              <a:pathLst>
                <a:path w="403225" h="175895">
                  <a:moveTo>
                    <a:pt x="0" y="175291"/>
                  </a:moveTo>
                  <a:lnTo>
                    <a:pt x="402700" y="175291"/>
                  </a:lnTo>
                  <a:lnTo>
                    <a:pt x="402700" y="0"/>
                  </a:lnTo>
                  <a:lnTo>
                    <a:pt x="0" y="0"/>
                  </a:lnTo>
                  <a:lnTo>
                    <a:pt x="0" y="175291"/>
                  </a:lnTo>
                  <a:close/>
                </a:path>
              </a:pathLst>
            </a:custGeom>
            <a:ln w="12699">
              <a:solidFill>
                <a:srgbClr val="000000"/>
              </a:solidFill>
            </a:ln>
          </p:spPr>
          <p:txBody>
            <a:bodyPr wrap="square" lIns="0" tIns="0" rIns="0" bIns="0" rtlCol="0"/>
            <a:lstStyle/>
            <a:p>
              <a:endParaRPr sz="1227" dirty="0"/>
            </a:p>
          </p:txBody>
        </p:sp>
      </p:grpSp>
      <p:sp>
        <p:nvSpPr>
          <p:cNvPr id="14" name="object 14"/>
          <p:cNvSpPr/>
          <p:nvPr/>
        </p:nvSpPr>
        <p:spPr>
          <a:xfrm>
            <a:off x="2648295" y="4101535"/>
            <a:ext cx="3832081" cy="2723717"/>
          </a:xfrm>
          <a:custGeom>
            <a:avLst/>
            <a:gdLst/>
            <a:ahLst/>
            <a:cxnLst/>
            <a:rect l="l" t="t" r="r" b="b"/>
            <a:pathLst>
              <a:path w="5620384" h="3994784">
                <a:moveTo>
                  <a:pt x="0" y="3994579"/>
                </a:moveTo>
                <a:lnTo>
                  <a:pt x="5620174" y="3994579"/>
                </a:lnTo>
                <a:lnTo>
                  <a:pt x="5620174" y="0"/>
                </a:lnTo>
                <a:lnTo>
                  <a:pt x="0" y="0"/>
                </a:lnTo>
                <a:lnTo>
                  <a:pt x="0" y="3994579"/>
                </a:lnTo>
                <a:close/>
              </a:path>
            </a:pathLst>
          </a:custGeom>
          <a:ln w="12700">
            <a:solidFill>
              <a:srgbClr val="000000"/>
            </a:solidFill>
          </a:ln>
        </p:spPr>
        <p:txBody>
          <a:bodyPr wrap="square" lIns="0" tIns="0" rIns="0" bIns="0" rtlCol="0"/>
          <a:lstStyle/>
          <a:p>
            <a:endParaRPr sz="1227" dirty="0"/>
          </a:p>
        </p:txBody>
      </p:sp>
    </p:spTree>
    <p:extLst>
      <p:ext uri="{BB962C8B-B14F-4D97-AF65-F5344CB8AC3E}">
        <p14:creationId xmlns:p14="http://schemas.microsoft.com/office/powerpoint/2010/main" val="3748159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813" y="465220"/>
            <a:ext cx="8548255" cy="990600"/>
          </a:xfrm>
        </p:spPr>
        <p:txBody>
          <a:bodyPr>
            <a:normAutofit fontScale="90000"/>
          </a:bodyPr>
          <a:lstStyle/>
          <a:p>
            <a:pPr algn="ctr"/>
            <a:br>
              <a:rPr lang="en-US" u="sng" dirty="0"/>
            </a:br>
            <a:r>
              <a:rPr lang="en-US" u="sng" dirty="0"/>
              <a:t>Duties of the Search Committee:</a:t>
            </a:r>
            <a:br>
              <a:rPr lang="en-US" u="sng" dirty="0"/>
            </a:br>
            <a:r>
              <a:rPr lang="en-US" u="sng" dirty="0"/>
              <a:t>Final Interviews</a:t>
            </a:r>
            <a:endParaRPr lang="en-US" dirty="0"/>
          </a:p>
        </p:txBody>
      </p:sp>
      <p:sp>
        <p:nvSpPr>
          <p:cNvPr id="3" name="Subtitle 2"/>
          <p:cNvSpPr>
            <a:spLocks noGrp="1"/>
          </p:cNvSpPr>
          <p:nvPr>
            <p:ph idx="1"/>
          </p:nvPr>
        </p:nvSpPr>
        <p:spPr>
          <a:xfrm>
            <a:off x="198619" y="1718441"/>
            <a:ext cx="8945381" cy="4871546"/>
          </a:xfrm>
        </p:spPr>
        <p:txBody>
          <a:bodyPr>
            <a:normAutofit fontScale="92500" lnSpcReduction="10000"/>
          </a:bodyPr>
          <a:lstStyle/>
          <a:p>
            <a:pPr marL="1115568" lvl="4" indent="0">
              <a:buNone/>
            </a:pPr>
            <a:endParaRPr lang="en-US" sz="2400" dirty="0"/>
          </a:p>
          <a:p>
            <a:pPr marL="1458468" lvl="4" indent="-342900"/>
            <a:r>
              <a:rPr lang="en-US" sz="2400" dirty="0"/>
              <a:t>OEAI is electronically notified </a:t>
            </a:r>
          </a:p>
          <a:p>
            <a:pPr marL="1458468" lvl="4" indent="-342900"/>
            <a:endParaRPr lang="en-US" sz="2400" dirty="0"/>
          </a:p>
          <a:p>
            <a:pPr marL="1458468" lvl="4" indent="-342900"/>
            <a:r>
              <a:rPr lang="en-US" sz="2400" dirty="0"/>
              <a:t>OEAI will  review and “approve candidates for final interviews” in PeopleAdmin.</a:t>
            </a:r>
          </a:p>
          <a:p>
            <a:pPr marL="1115568" lvl="4" indent="0">
              <a:buNone/>
            </a:pPr>
            <a:endParaRPr lang="en-US" sz="2400" dirty="0"/>
          </a:p>
          <a:p>
            <a:pPr marL="1458468" lvl="4" indent="-342900"/>
            <a:r>
              <a:rPr lang="en-US" sz="2400" dirty="0"/>
              <a:t>OEAI will send email to Chair of Search Committee and Chair of the Department approving list.</a:t>
            </a:r>
          </a:p>
          <a:p>
            <a:pPr marL="1458468" lvl="4" indent="-342900"/>
            <a:endParaRPr lang="en-US" sz="2400" dirty="0"/>
          </a:p>
          <a:p>
            <a:pPr marL="1458468" lvl="4" indent="-342900"/>
            <a:r>
              <a:rPr lang="en-US" sz="2400" dirty="0"/>
              <a:t>Search Committee - Make an appointment with each applicant to be interviewed; Take notes and evaluate candidates. (</a:t>
            </a:r>
            <a:r>
              <a:rPr lang="en-US" sz="2400" i="1" dirty="0"/>
              <a:t>See Search Committee Interview Evaluation Form)</a:t>
            </a:r>
            <a:endParaRPr lang="en-US" sz="2400" dirty="0"/>
          </a:p>
        </p:txBody>
      </p:sp>
    </p:spTree>
    <p:extLst>
      <p:ext uri="{BB962C8B-B14F-4D97-AF65-F5344CB8AC3E}">
        <p14:creationId xmlns:p14="http://schemas.microsoft.com/office/powerpoint/2010/main" val="375371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8204" y="530425"/>
            <a:ext cx="5978891" cy="377638"/>
          </a:xfrm>
          <a:prstGeom prst="rect">
            <a:avLst/>
          </a:prstGeom>
        </p:spPr>
        <p:txBody>
          <a:bodyPr vert="horz" wrap="square" lIns="0" tIns="8226" rIns="0" bIns="0" rtlCol="0">
            <a:spAutoFit/>
          </a:bodyPr>
          <a:lstStyle/>
          <a:p>
            <a:pPr marL="8659">
              <a:spcBef>
                <a:spcPts val="65"/>
              </a:spcBef>
            </a:pPr>
            <a:r>
              <a:rPr sz="2400" b="1" i="1" u="heavy" spc="-3" dirty="0">
                <a:uFill>
                  <a:solidFill>
                    <a:srgbClr val="000000"/>
                  </a:solidFill>
                </a:uFill>
                <a:latin typeface="Gotham Book"/>
                <a:cs typeface="Calisto MT"/>
              </a:rPr>
              <a:t>AUSTIN PEAY STATE</a:t>
            </a:r>
            <a:r>
              <a:rPr sz="2400" b="1" i="1" u="heavy" spc="-7" dirty="0">
                <a:uFill>
                  <a:solidFill>
                    <a:srgbClr val="000000"/>
                  </a:solidFill>
                </a:uFill>
                <a:latin typeface="Gotham Book"/>
                <a:cs typeface="Calisto MT"/>
              </a:rPr>
              <a:t> </a:t>
            </a:r>
            <a:r>
              <a:rPr sz="2400" b="1" i="1" u="heavy" spc="-3" dirty="0">
                <a:uFill>
                  <a:solidFill>
                    <a:srgbClr val="000000"/>
                  </a:solidFill>
                </a:uFill>
                <a:latin typeface="Gotham Book"/>
                <a:cs typeface="Calisto MT"/>
              </a:rPr>
              <a:t>UNIVERSITY</a:t>
            </a:r>
            <a:endParaRPr sz="2400" dirty="0">
              <a:latin typeface="Gotham Book"/>
              <a:cs typeface="Calisto MT"/>
            </a:endParaRPr>
          </a:p>
        </p:txBody>
      </p:sp>
      <p:sp>
        <p:nvSpPr>
          <p:cNvPr id="3" name="object 3"/>
          <p:cNvSpPr txBox="1">
            <a:spLocks noGrp="1"/>
          </p:cNvSpPr>
          <p:nvPr>
            <p:ph type="title"/>
          </p:nvPr>
        </p:nvSpPr>
        <p:spPr>
          <a:xfrm>
            <a:off x="1446581" y="928313"/>
            <a:ext cx="6590514" cy="377638"/>
          </a:xfrm>
          <a:prstGeom prst="rect">
            <a:avLst/>
          </a:prstGeom>
        </p:spPr>
        <p:txBody>
          <a:bodyPr vert="horz" wrap="square" lIns="0" tIns="8226" rIns="0" bIns="0" rtlCol="0" anchor="ctr">
            <a:spAutoFit/>
          </a:bodyPr>
          <a:lstStyle/>
          <a:p>
            <a:pPr marL="30306">
              <a:spcBef>
                <a:spcPts val="65"/>
              </a:spcBef>
            </a:pPr>
            <a:r>
              <a:rPr sz="2400" spc="-3" dirty="0"/>
              <a:t>Search </a:t>
            </a:r>
            <a:r>
              <a:rPr sz="2400" spc="-7" dirty="0"/>
              <a:t>Committee Interview </a:t>
            </a:r>
            <a:r>
              <a:rPr sz="2400" spc="-3" dirty="0"/>
              <a:t>Evaluation</a:t>
            </a:r>
            <a:r>
              <a:rPr sz="2400" spc="51" dirty="0"/>
              <a:t> </a:t>
            </a:r>
            <a:r>
              <a:rPr sz="2400" spc="-3" dirty="0"/>
              <a:t>Form</a:t>
            </a:r>
          </a:p>
        </p:txBody>
      </p:sp>
      <p:graphicFrame>
        <p:nvGraphicFramePr>
          <p:cNvPr id="4" name="object 4"/>
          <p:cNvGraphicFramePr>
            <a:graphicFrameLocks noGrp="1"/>
          </p:cNvGraphicFramePr>
          <p:nvPr/>
        </p:nvGraphicFramePr>
        <p:xfrm>
          <a:off x="2652799" y="1296265"/>
          <a:ext cx="3834245" cy="330200"/>
        </p:xfrm>
        <a:graphic>
          <a:graphicData uri="http://schemas.openxmlformats.org/drawingml/2006/table">
            <a:tbl>
              <a:tblPr firstRow="1" bandRow="1">
                <a:tableStyleId>{2D5ABB26-0587-4C30-8999-92F81FD0307C}</a:tableStyleId>
              </a:tblPr>
              <a:tblGrid>
                <a:gridCol w="1293668">
                  <a:extLst>
                    <a:ext uri="{9D8B030D-6E8A-4147-A177-3AD203B41FA5}">
                      <a16:colId xmlns:a16="http://schemas.microsoft.com/office/drawing/2014/main" val="20000"/>
                    </a:ext>
                  </a:extLst>
                </a:gridCol>
                <a:gridCol w="2540577">
                  <a:extLst>
                    <a:ext uri="{9D8B030D-6E8A-4147-A177-3AD203B41FA5}">
                      <a16:colId xmlns:a16="http://schemas.microsoft.com/office/drawing/2014/main" val="20001"/>
                    </a:ext>
                  </a:extLst>
                </a:gridCol>
              </a:tblGrid>
              <a:tr h="123652">
                <a:tc>
                  <a:txBody>
                    <a:bodyPr/>
                    <a:lstStyle/>
                    <a:p>
                      <a:pPr marL="68580">
                        <a:lnSpc>
                          <a:spcPts val="1330"/>
                        </a:lnSpc>
                      </a:pPr>
                      <a:r>
                        <a:rPr sz="800" spc="-5" dirty="0">
                          <a:latin typeface="Times New Roman"/>
                          <a:cs typeface="Times New Roman"/>
                        </a:rPr>
                        <a:t>NAME OF</a:t>
                      </a:r>
                      <a:r>
                        <a:rPr sz="800" spc="-10" dirty="0">
                          <a:latin typeface="Times New Roman"/>
                          <a:cs typeface="Times New Roman"/>
                        </a:rPr>
                        <a:t> APPLICANT</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24171">
                <a:tc>
                  <a:txBody>
                    <a:bodyPr/>
                    <a:lstStyle/>
                    <a:p>
                      <a:pPr marL="68580">
                        <a:lnSpc>
                          <a:spcPts val="1335"/>
                        </a:lnSpc>
                      </a:pPr>
                      <a:r>
                        <a:rPr sz="800" spc="-5" dirty="0">
                          <a:latin typeface="Times New Roman"/>
                          <a:cs typeface="Times New Roman"/>
                        </a:rPr>
                        <a:t>POSITION APPLIED</a:t>
                      </a:r>
                      <a:r>
                        <a:rPr sz="800" spc="-25" dirty="0">
                          <a:latin typeface="Times New Roman"/>
                          <a:cs typeface="Times New Roman"/>
                        </a:rPr>
                        <a:t> </a:t>
                      </a:r>
                      <a:r>
                        <a:rPr sz="800" spc="-10" dirty="0">
                          <a:latin typeface="Times New Roman"/>
                          <a:cs typeface="Times New Roman"/>
                        </a:rPr>
                        <a:t>FOR</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
        <p:nvSpPr>
          <p:cNvPr id="5" name="object 5"/>
          <p:cNvSpPr txBox="1"/>
          <p:nvPr/>
        </p:nvSpPr>
        <p:spPr>
          <a:xfrm>
            <a:off x="2692978" y="1648691"/>
            <a:ext cx="2624570" cy="134612"/>
          </a:xfrm>
          <a:prstGeom prst="rect">
            <a:avLst/>
          </a:prstGeom>
        </p:spPr>
        <p:txBody>
          <a:bodyPr vert="horz" wrap="square" lIns="0" tIns="8659" rIns="0" bIns="0" rtlCol="0">
            <a:spAutoFit/>
          </a:bodyPr>
          <a:lstStyle/>
          <a:p>
            <a:pPr marL="8659">
              <a:spcBef>
                <a:spcPts val="68"/>
              </a:spcBef>
            </a:pPr>
            <a:r>
              <a:rPr sz="818" i="1" dirty="0">
                <a:latin typeface="Calisto MT"/>
                <a:cs typeface="Calisto MT"/>
              </a:rPr>
              <a:t>Note </a:t>
            </a:r>
            <a:r>
              <a:rPr sz="818" i="1" spc="-3" dirty="0">
                <a:latin typeface="Calisto MT"/>
                <a:cs typeface="Calisto MT"/>
              </a:rPr>
              <a:t>briefly topics discussed, questions </a:t>
            </a:r>
            <a:r>
              <a:rPr sz="818" i="1" dirty="0">
                <a:latin typeface="Calisto MT"/>
                <a:cs typeface="Calisto MT"/>
              </a:rPr>
              <a:t>asked </a:t>
            </a:r>
            <a:r>
              <a:rPr sz="818" i="1" spc="-3" dirty="0">
                <a:latin typeface="Calisto MT"/>
                <a:cs typeface="Calisto MT"/>
              </a:rPr>
              <a:t>and answers</a:t>
            </a:r>
            <a:r>
              <a:rPr sz="818" i="1" spc="61" dirty="0">
                <a:latin typeface="Calisto MT"/>
                <a:cs typeface="Calisto MT"/>
              </a:rPr>
              <a:t> </a:t>
            </a:r>
            <a:r>
              <a:rPr sz="818" i="1" spc="-3" dirty="0">
                <a:latin typeface="Calisto MT"/>
                <a:cs typeface="Calisto MT"/>
              </a:rPr>
              <a:t>received.</a:t>
            </a:r>
            <a:endParaRPr sz="818" dirty="0">
              <a:latin typeface="Calisto MT"/>
              <a:cs typeface="Calisto MT"/>
            </a:endParaRPr>
          </a:p>
        </p:txBody>
      </p:sp>
      <p:graphicFrame>
        <p:nvGraphicFramePr>
          <p:cNvPr id="6" name="object 6"/>
          <p:cNvGraphicFramePr>
            <a:graphicFrameLocks noGrp="1"/>
          </p:cNvGraphicFramePr>
          <p:nvPr/>
        </p:nvGraphicFramePr>
        <p:xfrm>
          <a:off x="2656474" y="1812538"/>
          <a:ext cx="3819525" cy="3221143"/>
        </p:xfrm>
        <a:graphic>
          <a:graphicData uri="http://schemas.openxmlformats.org/drawingml/2006/table">
            <a:tbl>
              <a:tblPr firstRow="1" bandRow="1">
                <a:tableStyleId>{2D5ABB26-0587-4C30-8999-92F81FD0307C}</a:tableStyleId>
              </a:tblPr>
              <a:tblGrid>
                <a:gridCol w="1911061">
                  <a:extLst>
                    <a:ext uri="{9D8B030D-6E8A-4147-A177-3AD203B41FA5}">
                      <a16:colId xmlns:a16="http://schemas.microsoft.com/office/drawing/2014/main" val="20000"/>
                    </a:ext>
                  </a:extLst>
                </a:gridCol>
                <a:gridCol w="1908464">
                  <a:extLst>
                    <a:ext uri="{9D8B030D-6E8A-4147-A177-3AD203B41FA5}">
                      <a16:colId xmlns:a16="http://schemas.microsoft.com/office/drawing/2014/main" val="20001"/>
                    </a:ext>
                  </a:extLst>
                </a:gridCol>
              </a:tblGrid>
              <a:tr h="1398144">
                <a:tc gridSpan="2">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155279">
                <a:tc gridSpan="2">
                  <a:txBody>
                    <a:bodyPr/>
                    <a:lstStyle/>
                    <a:p>
                      <a:pPr marL="2540" algn="ctr">
                        <a:lnSpc>
                          <a:spcPts val="1650"/>
                        </a:lnSpc>
                        <a:spcBef>
                          <a:spcPts val="45"/>
                        </a:spcBef>
                      </a:pPr>
                      <a:r>
                        <a:rPr sz="1000" spc="-5" dirty="0">
                          <a:latin typeface="Times New Roman"/>
                          <a:cs typeface="Times New Roman"/>
                        </a:rPr>
                        <a:t>BASED ON</a:t>
                      </a:r>
                      <a:r>
                        <a:rPr sz="1000" dirty="0">
                          <a:latin typeface="Times New Roman"/>
                          <a:cs typeface="Times New Roman"/>
                        </a:rPr>
                        <a:t> </a:t>
                      </a:r>
                      <a:r>
                        <a:rPr sz="1000" spc="-5" dirty="0">
                          <a:latin typeface="Times New Roman"/>
                          <a:cs typeface="Times New Roman"/>
                        </a:rPr>
                        <a:t>INTERVIEW</a:t>
                      </a:r>
                      <a:endParaRPr sz="1000" dirty="0">
                        <a:latin typeface="Times New Roman"/>
                        <a:cs typeface="Times New Roman"/>
                      </a:endParaRPr>
                    </a:p>
                  </a:txBody>
                  <a:tcPr marL="0" marR="0" marT="3897" marB="0">
                    <a:lnL w="6350">
                      <a:solidFill>
                        <a:srgbClr val="000000"/>
                      </a:solidFill>
                      <a:prstDash val="solid"/>
                    </a:lnL>
                    <a:lnR w="6350">
                      <a:solidFill>
                        <a:srgbClr val="000000"/>
                      </a:solidFill>
                      <a:prstDash val="solid"/>
                    </a:lnR>
                    <a:lnT w="1270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123652">
                <a:tc>
                  <a:txBody>
                    <a:bodyPr/>
                    <a:lstStyle/>
                    <a:p>
                      <a:pPr marL="300355">
                        <a:lnSpc>
                          <a:spcPts val="1330"/>
                        </a:lnSpc>
                      </a:pPr>
                      <a:r>
                        <a:rPr sz="800" spc="-5" dirty="0">
                          <a:latin typeface="Times New Roman"/>
                          <a:cs typeface="Times New Roman"/>
                        </a:rPr>
                        <a:t>APPLICANT’S STRONG</a:t>
                      </a:r>
                      <a:r>
                        <a:rPr sz="800" spc="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85445">
                        <a:lnSpc>
                          <a:spcPts val="1330"/>
                        </a:lnSpc>
                      </a:pPr>
                      <a:r>
                        <a:rPr sz="800" spc="-5" dirty="0">
                          <a:latin typeface="Times New Roman"/>
                          <a:cs typeface="Times New Roman"/>
                        </a:rPr>
                        <a:t>APPLICANT’S </a:t>
                      </a:r>
                      <a:r>
                        <a:rPr sz="800" spc="-10" dirty="0">
                          <a:latin typeface="Times New Roman"/>
                          <a:cs typeface="Times New Roman"/>
                        </a:rPr>
                        <a:t>WEAK</a:t>
                      </a:r>
                      <a:r>
                        <a:rPr sz="800" spc="1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1438102">
                <a:tc>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bl>
          </a:graphicData>
        </a:graphic>
      </p:graphicFrame>
      <p:sp>
        <p:nvSpPr>
          <p:cNvPr id="7" name="object 7"/>
          <p:cNvSpPr txBox="1"/>
          <p:nvPr/>
        </p:nvSpPr>
        <p:spPr>
          <a:xfrm>
            <a:off x="3854681" y="5035606"/>
            <a:ext cx="1433945" cy="155270"/>
          </a:xfrm>
          <a:prstGeom prst="rect">
            <a:avLst/>
          </a:prstGeom>
        </p:spPr>
        <p:txBody>
          <a:bodyPr vert="horz" wrap="square" lIns="0" tIns="8226" rIns="0" bIns="0" rtlCol="0">
            <a:spAutoFit/>
          </a:bodyPr>
          <a:lstStyle/>
          <a:p>
            <a:pPr marL="8659">
              <a:spcBef>
                <a:spcPts val="65"/>
              </a:spcBef>
            </a:pPr>
            <a:r>
              <a:rPr sz="955" u="sng" spc="-3" dirty="0">
                <a:uFill>
                  <a:solidFill>
                    <a:srgbClr val="000000"/>
                  </a:solidFill>
                </a:uFill>
                <a:latin typeface="Times New Roman"/>
                <a:cs typeface="Times New Roman"/>
              </a:rPr>
              <a:t>OVERALL</a:t>
            </a:r>
            <a:r>
              <a:rPr sz="955" u="sng" spc="-24" dirty="0">
                <a:uFill>
                  <a:solidFill>
                    <a:srgbClr val="000000"/>
                  </a:solidFill>
                </a:uFill>
                <a:latin typeface="Times New Roman"/>
                <a:cs typeface="Times New Roman"/>
              </a:rPr>
              <a:t> </a:t>
            </a:r>
            <a:r>
              <a:rPr sz="955" u="sng" spc="-3" dirty="0">
                <a:uFill>
                  <a:solidFill>
                    <a:srgbClr val="000000"/>
                  </a:solidFill>
                </a:uFill>
                <a:latin typeface="Times New Roman"/>
                <a:cs typeface="Times New Roman"/>
              </a:rPr>
              <a:t>EVALUATION:</a:t>
            </a:r>
            <a:endParaRPr sz="955" dirty="0">
              <a:latin typeface="Times New Roman"/>
              <a:cs typeface="Times New Roman"/>
            </a:endParaRPr>
          </a:p>
        </p:txBody>
      </p:sp>
      <p:graphicFrame>
        <p:nvGraphicFramePr>
          <p:cNvPr id="8" name="object 8"/>
          <p:cNvGraphicFramePr>
            <a:graphicFrameLocks noGrp="1"/>
          </p:cNvGraphicFramePr>
          <p:nvPr/>
        </p:nvGraphicFramePr>
        <p:xfrm>
          <a:off x="2812183" y="5330363"/>
          <a:ext cx="3467533" cy="355600"/>
        </p:xfrm>
        <a:graphic>
          <a:graphicData uri="http://schemas.openxmlformats.org/drawingml/2006/table">
            <a:tbl>
              <a:tblPr firstRow="1" bandRow="1">
                <a:tableStyleId>{2D5ABB26-0587-4C30-8999-92F81FD0307C}</a:tableStyleId>
              </a:tblPr>
              <a:tblGrid>
                <a:gridCol w="275359">
                  <a:extLst>
                    <a:ext uri="{9D8B030D-6E8A-4147-A177-3AD203B41FA5}">
                      <a16:colId xmlns:a16="http://schemas.microsoft.com/office/drawing/2014/main" val="20000"/>
                    </a:ext>
                  </a:extLst>
                </a:gridCol>
                <a:gridCol w="3192174">
                  <a:extLst>
                    <a:ext uri="{9D8B030D-6E8A-4147-A177-3AD203B41FA5}">
                      <a16:colId xmlns:a16="http://schemas.microsoft.com/office/drawing/2014/main" val="20001"/>
                    </a:ext>
                  </a:extLst>
                </a:gridCol>
              </a:tblGrid>
              <a:tr h="143914">
                <a:tc>
                  <a:txBody>
                    <a:bodyPr/>
                    <a:lstStyle/>
                    <a:p>
                      <a:pPr>
                        <a:lnSpc>
                          <a:spcPct val="100000"/>
                        </a:lnSpc>
                      </a:pPr>
                      <a:endParaRPr sz="800" dirty="0">
                        <a:latin typeface="Times New Roman"/>
                        <a:cs typeface="Times New Roman"/>
                      </a:endParaRPr>
                    </a:p>
                  </a:txBody>
                  <a:tcPr marL="0" marR="0" marT="0" marB="0">
                    <a:lnL w="19050">
                      <a:solidFill>
                        <a:srgbClr val="000000"/>
                      </a:solidFill>
                      <a:prstDash val="solid"/>
                    </a:lnL>
                    <a:lnR w="12700">
                      <a:solidFill>
                        <a:srgbClr val="000000"/>
                      </a:solidFill>
                      <a:prstDash val="solid"/>
                    </a:lnR>
                    <a:lnT w="12700">
                      <a:solidFill>
                        <a:srgbClr val="000000"/>
                      </a:solidFill>
                      <a:prstDash val="solid"/>
                    </a:lnT>
                    <a:lnB w="19050">
                      <a:solidFill>
                        <a:srgbClr val="000000"/>
                      </a:solidFill>
                      <a:prstDash val="solid"/>
                    </a:lnB>
                  </a:tcPr>
                </a:tc>
                <a:tc>
                  <a:txBody>
                    <a:bodyPr/>
                    <a:lstStyle/>
                    <a:p>
                      <a:pPr marL="57785">
                        <a:lnSpc>
                          <a:spcPts val="1370"/>
                        </a:lnSpc>
                      </a:pPr>
                      <a:r>
                        <a:rPr sz="800" spc="-5" dirty="0">
                          <a:latin typeface="Times New Roman"/>
                          <a:cs typeface="Times New Roman"/>
                        </a:rPr>
                        <a:t>ACCEPTABLE</a:t>
                      </a:r>
                      <a:r>
                        <a:rPr sz="800" spc="-10" dirty="0">
                          <a:latin typeface="Times New Roman"/>
                          <a:cs typeface="Times New Roman"/>
                        </a:rPr>
                        <a:t> </a:t>
                      </a:r>
                      <a:r>
                        <a:rPr sz="800" spc="-5" dirty="0">
                          <a:latin typeface="Times New Roman"/>
                          <a:cs typeface="Times New Roman"/>
                        </a:rPr>
                        <a:t>CANDIDATE</a:t>
                      </a:r>
                      <a:endParaRPr sz="800" dirty="0">
                        <a:latin typeface="Times New Roman"/>
                        <a:cs typeface="Times New Roman"/>
                      </a:endParaRPr>
                    </a:p>
                  </a:txBody>
                  <a:tcPr marL="0" marR="0" marT="0" marB="0">
                    <a:lnL w="1270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43914">
                <a:tc>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12700">
                      <a:solidFill>
                        <a:srgbClr val="000000"/>
                      </a:solidFill>
                      <a:prstDash val="solid"/>
                    </a:lnR>
                    <a:lnT w="19050">
                      <a:solidFill>
                        <a:srgbClr val="000000"/>
                      </a:solidFill>
                      <a:prstDash val="solid"/>
                    </a:lnT>
                    <a:lnB w="12700">
                      <a:solidFill>
                        <a:srgbClr val="000000"/>
                      </a:solidFill>
                      <a:prstDash val="solid"/>
                    </a:lnB>
                  </a:tcPr>
                </a:tc>
                <a:tc>
                  <a:txBody>
                    <a:bodyPr/>
                    <a:lstStyle/>
                    <a:p>
                      <a:pPr marL="45085">
                        <a:lnSpc>
                          <a:spcPts val="1370"/>
                        </a:lnSpc>
                      </a:pPr>
                      <a:r>
                        <a:rPr sz="800" spc="-5" dirty="0">
                          <a:latin typeface="Times New Roman"/>
                          <a:cs typeface="Times New Roman"/>
                        </a:rPr>
                        <a:t>UNACCEPTABLE CANDIDATE</a:t>
                      </a:r>
                      <a:endParaRPr sz="800" dirty="0">
                        <a:latin typeface="Times New Roman"/>
                        <a:cs typeface="Times New Roman"/>
                      </a:endParaRPr>
                    </a:p>
                  </a:txBody>
                  <a:tcPr marL="0" marR="0" marT="0" marB="0">
                    <a:lnL w="1270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graphicFrame>
        <p:nvGraphicFramePr>
          <p:cNvPr id="9" name="object 9"/>
          <p:cNvGraphicFramePr>
            <a:graphicFrameLocks noGrp="1"/>
          </p:cNvGraphicFramePr>
          <p:nvPr/>
        </p:nvGraphicFramePr>
        <p:xfrm>
          <a:off x="2933354" y="5763838"/>
          <a:ext cx="3312102" cy="406400"/>
        </p:xfrm>
        <a:graphic>
          <a:graphicData uri="http://schemas.openxmlformats.org/drawingml/2006/table">
            <a:tbl>
              <a:tblPr firstRow="1" bandRow="1">
                <a:tableStyleId>{2D5ABB26-0587-4C30-8999-92F81FD0307C}</a:tableStyleId>
              </a:tblPr>
              <a:tblGrid>
                <a:gridCol w="1675534">
                  <a:extLst>
                    <a:ext uri="{9D8B030D-6E8A-4147-A177-3AD203B41FA5}">
                      <a16:colId xmlns:a16="http://schemas.microsoft.com/office/drawing/2014/main" val="20000"/>
                    </a:ext>
                  </a:extLst>
                </a:gridCol>
                <a:gridCol w="1636568">
                  <a:extLst>
                    <a:ext uri="{9D8B030D-6E8A-4147-A177-3AD203B41FA5}">
                      <a16:colId xmlns:a16="http://schemas.microsoft.com/office/drawing/2014/main" val="20001"/>
                    </a:ext>
                  </a:extLst>
                </a:gridCol>
              </a:tblGrid>
              <a:tr h="143914">
                <a:tc>
                  <a:txBody>
                    <a:bodyPr/>
                    <a:lstStyle/>
                    <a:p>
                      <a:pPr marL="68580">
                        <a:lnSpc>
                          <a:spcPts val="1560"/>
                        </a:lnSpc>
                      </a:pPr>
                      <a:r>
                        <a:rPr sz="1000" spc="-5" dirty="0">
                          <a:latin typeface="Times New Roman"/>
                          <a:cs typeface="Times New Roman"/>
                        </a:rPr>
                        <a:t>Person Conducting Interview</a:t>
                      </a: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43914">
                <a:tc>
                  <a:txBody>
                    <a:bodyPr/>
                    <a:lstStyle/>
                    <a:p>
                      <a:pPr marL="68580">
                        <a:lnSpc>
                          <a:spcPts val="1560"/>
                        </a:lnSpc>
                      </a:pPr>
                      <a:r>
                        <a:rPr sz="1000" spc="-5" dirty="0">
                          <a:latin typeface="Times New Roman"/>
                          <a:cs typeface="Times New Roman"/>
                        </a:rPr>
                        <a:t>Date</a:t>
                      </a:r>
                      <a:endParaRPr sz="1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
        <p:nvSpPr>
          <p:cNvPr id="10" name="object 10"/>
          <p:cNvSpPr txBox="1"/>
          <p:nvPr/>
        </p:nvSpPr>
        <p:spPr>
          <a:xfrm>
            <a:off x="5962433" y="6428197"/>
            <a:ext cx="424295" cy="92613"/>
          </a:xfrm>
          <a:prstGeom prst="rect">
            <a:avLst/>
          </a:prstGeom>
        </p:spPr>
        <p:txBody>
          <a:bodyPr vert="horz" wrap="square" lIns="0" tIns="8659" rIns="0" bIns="0" rtlCol="0">
            <a:spAutoFit/>
          </a:bodyPr>
          <a:lstStyle/>
          <a:p>
            <a:pPr marL="8659">
              <a:spcBef>
                <a:spcPts val="68"/>
              </a:spcBef>
            </a:pPr>
            <a:r>
              <a:rPr sz="545" b="1" dirty="0">
                <a:latin typeface="Times New Roman"/>
                <a:cs typeface="Times New Roman"/>
              </a:rPr>
              <a:t>Revised</a:t>
            </a:r>
            <a:r>
              <a:rPr sz="545" b="1" spc="-44" dirty="0">
                <a:latin typeface="Times New Roman"/>
                <a:cs typeface="Times New Roman"/>
              </a:rPr>
              <a:t> </a:t>
            </a:r>
            <a:r>
              <a:rPr sz="545" b="1" dirty="0">
                <a:latin typeface="Times New Roman"/>
                <a:cs typeface="Times New Roman"/>
              </a:rPr>
              <a:t>10/19</a:t>
            </a:r>
            <a:endParaRPr sz="545" dirty="0">
              <a:latin typeface="Times New Roman"/>
              <a:cs typeface="Times New Roman"/>
            </a:endParaRPr>
          </a:p>
        </p:txBody>
      </p:sp>
    </p:spTree>
    <p:extLst>
      <p:ext uri="{BB962C8B-B14F-4D97-AF65-F5344CB8AC3E}">
        <p14:creationId xmlns:p14="http://schemas.microsoft.com/office/powerpoint/2010/main" val="4024170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619" y="304798"/>
            <a:ext cx="8548255" cy="1459833"/>
          </a:xfrm>
        </p:spPr>
        <p:txBody>
          <a:bodyPr>
            <a:normAutofit/>
          </a:bodyPr>
          <a:lstStyle/>
          <a:p>
            <a:pPr algn="ctr"/>
            <a:r>
              <a:rPr lang="en-US" u="sng" dirty="0"/>
              <a:t>The Structured Interview</a:t>
            </a:r>
            <a:br>
              <a:rPr lang="en-US" u="sng" dirty="0"/>
            </a:br>
            <a:r>
              <a:rPr lang="en-US" u="sng" dirty="0"/>
              <a:t>Initial and Final</a:t>
            </a:r>
            <a:endParaRPr lang="en-US" dirty="0"/>
          </a:p>
        </p:txBody>
      </p:sp>
      <p:sp>
        <p:nvSpPr>
          <p:cNvPr id="3" name="Subtitle 2"/>
          <p:cNvSpPr>
            <a:spLocks noGrp="1"/>
          </p:cNvSpPr>
          <p:nvPr>
            <p:ph idx="1"/>
          </p:nvPr>
        </p:nvSpPr>
        <p:spPr>
          <a:xfrm>
            <a:off x="112427" y="1764631"/>
            <a:ext cx="8720641" cy="5093369"/>
          </a:xfrm>
        </p:spPr>
        <p:txBody>
          <a:bodyPr>
            <a:normAutofit lnSpcReduction="10000"/>
          </a:bodyPr>
          <a:lstStyle/>
          <a:p>
            <a:pPr marL="342900" indent="-342900">
              <a:buAutoNum type="arabicPeriod"/>
            </a:pPr>
            <a:r>
              <a:rPr lang="en-US" sz="2800" dirty="0"/>
              <a:t>Ask only for information that will serve as a basis for the hiring decision.</a:t>
            </a:r>
          </a:p>
          <a:p>
            <a:pPr marL="342900" indent="-342900">
              <a:buAutoNum type="arabicPeriod"/>
            </a:pPr>
            <a:endParaRPr lang="en-US" sz="2800" dirty="0"/>
          </a:p>
          <a:p>
            <a:pPr marL="342900" indent="-342900">
              <a:buAutoNum type="arabicPeriod"/>
            </a:pPr>
            <a:r>
              <a:rPr lang="en-US" sz="2800" dirty="0"/>
              <a:t>Develop a list of questions prior to the interview (same questions for each applicant). </a:t>
            </a:r>
            <a:endParaRPr lang="en-US" sz="2600" dirty="0"/>
          </a:p>
          <a:p>
            <a:pPr marL="0" lvl="1" indent="0">
              <a:buNone/>
            </a:pPr>
            <a:endParaRPr lang="en-US" sz="2800" dirty="0"/>
          </a:p>
          <a:p>
            <a:pPr marL="342900" indent="-342900">
              <a:buFontTx/>
              <a:buAutoNum type="arabicPeriod"/>
            </a:pPr>
            <a:r>
              <a:rPr lang="en-US" sz="2800" dirty="0"/>
              <a:t>Questions must be specific to the job duties/responsibilities.</a:t>
            </a:r>
          </a:p>
          <a:p>
            <a:pPr marL="342900" indent="-342900">
              <a:buFontTx/>
              <a:buAutoNum type="arabicPeriod"/>
            </a:pPr>
            <a:endParaRPr lang="en-US" sz="2800" dirty="0"/>
          </a:p>
          <a:p>
            <a:pPr marL="342900" indent="-342900">
              <a:buFontTx/>
              <a:buAutoNum type="arabicPeriod"/>
            </a:pPr>
            <a:r>
              <a:rPr lang="en-US" sz="2800" dirty="0"/>
              <a:t>Take Notes. Notes must be submitted with the 	</a:t>
            </a:r>
            <a:r>
              <a:rPr lang="en-US" sz="2800" b="1" dirty="0"/>
              <a:t>Search Committee Evaluation Form.</a:t>
            </a:r>
            <a:endParaRPr lang="en-US" sz="2800" dirty="0"/>
          </a:p>
          <a:p>
            <a:pPr marL="1458468" lvl="4" indent="-342900"/>
            <a:endParaRPr lang="en-US" sz="2400" dirty="0"/>
          </a:p>
        </p:txBody>
      </p:sp>
    </p:spTree>
    <p:extLst>
      <p:ext uri="{BB962C8B-B14F-4D97-AF65-F5344CB8AC3E}">
        <p14:creationId xmlns:p14="http://schemas.microsoft.com/office/powerpoint/2010/main" val="76227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813" y="465219"/>
            <a:ext cx="8548255" cy="1074823"/>
          </a:xfrm>
        </p:spPr>
        <p:txBody>
          <a:bodyPr>
            <a:normAutofit fontScale="90000"/>
          </a:bodyPr>
          <a:lstStyle/>
          <a:p>
            <a:pPr algn="ctr"/>
            <a:r>
              <a:rPr lang="en-US" sz="3600" u="sng" dirty="0"/>
              <a:t>The Structured Interview</a:t>
            </a:r>
            <a:br>
              <a:rPr lang="en-US" sz="3600" u="sng" dirty="0"/>
            </a:br>
            <a:r>
              <a:rPr lang="en-US" sz="3600" u="sng" dirty="0"/>
              <a:t>Initial and Final (cont.)</a:t>
            </a:r>
            <a:endParaRPr lang="en-US" sz="3600" dirty="0"/>
          </a:p>
        </p:txBody>
      </p:sp>
      <p:sp>
        <p:nvSpPr>
          <p:cNvPr id="3" name="Subtitle 2"/>
          <p:cNvSpPr>
            <a:spLocks noGrp="1"/>
          </p:cNvSpPr>
          <p:nvPr>
            <p:ph idx="1"/>
          </p:nvPr>
        </p:nvSpPr>
        <p:spPr>
          <a:xfrm>
            <a:off x="198619" y="1540043"/>
            <a:ext cx="8720641" cy="5141494"/>
          </a:xfrm>
        </p:spPr>
        <p:txBody>
          <a:bodyPr>
            <a:normAutofit lnSpcReduction="10000"/>
          </a:bodyPr>
          <a:lstStyle/>
          <a:p>
            <a:pPr marL="514350" indent="-514350">
              <a:buFont typeface="+mj-lt"/>
              <a:buAutoNum type="arabicPeriod" startAt="5"/>
            </a:pPr>
            <a:r>
              <a:rPr lang="en-US" sz="2800" b="1" dirty="0"/>
              <a:t>Search Committee Evaluation Forms </a:t>
            </a:r>
            <a:r>
              <a:rPr lang="en-US" sz="2800" dirty="0"/>
              <a:t>must be completed and signed by each search committee member for each candidate interviewed (initial and final interviews).</a:t>
            </a:r>
          </a:p>
          <a:p>
            <a:pPr marL="514350" indent="-514350">
              <a:buFont typeface="+mj-lt"/>
              <a:buAutoNum type="arabicPeriod" startAt="5"/>
            </a:pPr>
            <a:endParaRPr lang="en-US" sz="2800" dirty="0"/>
          </a:p>
          <a:p>
            <a:pPr marL="514350" indent="-514350">
              <a:buFont typeface="+mj-lt"/>
              <a:buAutoNum type="arabicPeriod" startAt="5"/>
            </a:pPr>
            <a:r>
              <a:rPr lang="en-US" sz="2800" dirty="0"/>
              <a:t>Teaching Observation</a:t>
            </a:r>
          </a:p>
          <a:p>
            <a:pPr marL="514350" indent="-514350">
              <a:buFont typeface="+mj-lt"/>
              <a:buAutoNum type="arabicPeriod" startAt="5"/>
            </a:pPr>
            <a:endParaRPr lang="en-US" sz="2800" dirty="0"/>
          </a:p>
          <a:p>
            <a:pPr marL="514350" indent="-514350">
              <a:buFont typeface="+mj-lt"/>
              <a:buAutoNum type="arabicPeriod" startAt="5"/>
            </a:pPr>
            <a:r>
              <a:rPr lang="en-US" sz="2800" dirty="0"/>
              <a:t>Presentation/Research Seminar/Open Forum</a:t>
            </a:r>
          </a:p>
          <a:p>
            <a:pPr marL="514350" indent="-514350">
              <a:buFont typeface="+mj-lt"/>
              <a:buAutoNum type="arabicPeriod" startAt="5"/>
            </a:pPr>
            <a:endParaRPr lang="en-US" sz="2800" dirty="0"/>
          </a:p>
          <a:p>
            <a:pPr marL="0" indent="0">
              <a:buNone/>
            </a:pPr>
            <a:r>
              <a:rPr lang="en-US" b="1" dirty="0">
                <a:solidFill>
                  <a:srgbClr val="FF0000"/>
                </a:solidFill>
              </a:rPr>
              <a:t>***(Presentations/Forums - If you send CVs/Resumes out to your department or university community, redact personal phone numbers, addresses, etc.)***</a:t>
            </a:r>
            <a:endParaRPr lang="en-US" dirty="0"/>
          </a:p>
          <a:p>
            <a:pPr marL="457200" indent="-457200">
              <a:buFont typeface="+mj-lt"/>
              <a:buAutoNum type="arabicPeriod" startAt="5"/>
            </a:pPr>
            <a:endParaRPr lang="en-US" dirty="0"/>
          </a:p>
          <a:p>
            <a:pPr marL="1458468" lvl="4" indent="-342900"/>
            <a:endParaRPr lang="en-US" sz="2400" dirty="0"/>
          </a:p>
        </p:txBody>
      </p:sp>
    </p:spTree>
    <p:extLst>
      <p:ext uri="{BB962C8B-B14F-4D97-AF65-F5344CB8AC3E}">
        <p14:creationId xmlns:p14="http://schemas.microsoft.com/office/powerpoint/2010/main" val="2993938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09504" y="415038"/>
            <a:ext cx="3685433" cy="254528"/>
          </a:xfrm>
          <a:prstGeom prst="rect">
            <a:avLst/>
          </a:prstGeom>
        </p:spPr>
        <p:txBody>
          <a:bodyPr vert="horz" wrap="square" lIns="0" tIns="8226" rIns="0" bIns="0" rtlCol="0">
            <a:spAutoFit/>
          </a:bodyPr>
          <a:lstStyle/>
          <a:p>
            <a:pPr marL="8659">
              <a:spcBef>
                <a:spcPts val="65"/>
              </a:spcBef>
            </a:pPr>
            <a:r>
              <a:rPr sz="1600" b="1" i="1" u="heavy" spc="-3" dirty="0">
                <a:uFill>
                  <a:solidFill>
                    <a:srgbClr val="000000"/>
                  </a:solidFill>
                </a:uFill>
                <a:latin typeface="Calisto MT"/>
                <a:cs typeface="Calisto MT"/>
              </a:rPr>
              <a:t>AUSTIN PEAY STATE</a:t>
            </a:r>
            <a:r>
              <a:rPr sz="1600" b="1" i="1" u="heavy" spc="-7" dirty="0">
                <a:uFill>
                  <a:solidFill>
                    <a:srgbClr val="000000"/>
                  </a:solidFill>
                </a:uFill>
                <a:latin typeface="Calisto MT"/>
                <a:cs typeface="Calisto MT"/>
              </a:rPr>
              <a:t> </a:t>
            </a:r>
            <a:r>
              <a:rPr sz="1600" b="1" i="1" u="heavy" spc="-3" dirty="0">
                <a:uFill>
                  <a:solidFill>
                    <a:srgbClr val="000000"/>
                  </a:solidFill>
                </a:uFill>
                <a:latin typeface="Calisto MT"/>
                <a:cs typeface="Calisto MT"/>
              </a:rPr>
              <a:t>UNIVERSITY</a:t>
            </a:r>
            <a:endParaRPr sz="1600" dirty="0">
              <a:latin typeface="Calisto MT"/>
              <a:cs typeface="Calisto MT"/>
            </a:endParaRPr>
          </a:p>
        </p:txBody>
      </p:sp>
      <p:sp>
        <p:nvSpPr>
          <p:cNvPr id="3" name="object 3"/>
          <p:cNvSpPr txBox="1">
            <a:spLocks noGrp="1"/>
          </p:cNvSpPr>
          <p:nvPr>
            <p:ph type="title"/>
          </p:nvPr>
        </p:nvSpPr>
        <p:spPr>
          <a:xfrm>
            <a:off x="693683" y="703345"/>
            <a:ext cx="8198069" cy="562304"/>
          </a:xfrm>
          <a:prstGeom prst="rect">
            <a:avLst/>
          </a:prstGeom>
        </p:spPr>
        <p:txBody>
          <a:bodyPr vert="horz" wrap="square" lIns="0" tIns="8226" rIns="0" bIns="0" rtlCol="0" anchor="ctr">
            <a:spAutoFit/>
          </a:bodyPr>
          <a:lstStyle/>
          <a:p>
            <a:pPr marL="19049">
              <a:spcBef>
                <a:spcPts val="65"/>
              </a:spcBef>
            </a:pPr>
            <a:r>
              <a:rPr sz="3600" spc="-3" dirty="0"/>
              <a:t>Teaching Observation </a:t>
            </a:r>
            <a:r>
              <a:rPr sz="3600" spc="-7" dirty="0"/>
              <a:t>Comment</a:t>
            </a:r>
            <a:r>
              <a:rPr sz="3600" spc="17" dirty="0"/>
              <a:t> </a:t>
            </a:r>
            <a:r>
              <a:rPr sz="3600" spc="-3" dirty="0"/>
              <a:t>Form</a:t>
            </a:r>
          </a:p>
        </p:txBody>
      </p:sp>
      <p:graphicFrame>
        <p:nvGraphicFramePr>
          <p:cNvPr id="4" name="object 4"/>
          <p:cNvGraphicFramePr>
            <a:graphicFrameLocks noGrp="1"/>
          </p:cNvGraphicFramePr>
          <p:nvPr/>
        </p:nvGraphicFramePr>
        <p:xfrm>
          <a:off x="2652799" y="1296265"/>
          <a:ext cx="3834245" cy="330200"/>
        </p:xfrm>
        <a:graphic>
          <a:graphicData uri="http://schemas.openxmlformats.org/drawingml/2006/table">
            <a:tbl>
              <a:tblPr firstRow="1" bandRow="1">
                <a:tableStyleId>{2D5ABB26-0587-4C30-8999-92F81FD0307C}</a:tableStyleId>
              </a:tblPr>
              <a:tblGrid>
                <a:gridCol w="1293668">
                  <a:extLst>
                    <a:ext uri="{9D8B030D-6E8A-4147-A177-3AD203B41FA5}">
                      <a16:colId xmlns:a16="http://schemas.microsoft.com/office/drawing/2014/main" val="20000"/>
                    </a:ext>
                  </a:extLst>
                </a:gridCol>
                <a:gridCol w="2540577">
                  <a:extLst>
                    <a:ext uri="{9D8B030D-6E8A-4147-A177-3AD203B41FA5}">
                      <a16:colId xmlns:a16="http://schemas.microsoft.com/office/drawing/2014/main" val="20001"/>
                    </a:ext>
                  </a:extLst>
                </a:gridCol>
              </a:tblGrid>
              <a:tr h="123652">
                <a:tc>
                  <a:txBody>
                    <a:bodyPr/>
                    <a:lstStyle/>
                    <a:p>
                      <a:pPr marL="68580">
                        <a:lnSpc>
                          <a:spcPts val="1330"/>
                        </a:lnSpc>
                      </a:pPr>
                      <a:r>
                        <a:rPr sz="800" spc="-5" dirty="0">
                          <a:latin typeface="Times New Roman"/>
                          <a:cs typeface="Times New Roman"/>
                        </a:rPr>
                        <a:t>NAME OF</a:t>
                      </a:r>
                      <a:r>
                        <a:rPr sz="800" spc="-10" dirty="0">
                          <a:latin typeface="Times New Roman"/>
                          <a:cs typeface="Times New Roman"/>
                        </a:rPr>
                        <a:t> APPLICANT</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24171">
                <a:tc>
                  <a:txBody>
                    <a:bodyPr/>
                    <a:lstStyle/>
                    <a:p>
                      <a:pPr marL="68580">
                        <a:lnSpc>
                          <a:spcPts val="1335"/>
                        </a:lnSpc>
                      </a:pPr>
                      <a:r>
                        <a:rPr sz="800" spc="-5" dirty="0">
                          <a:latin typeface="Times New Roman"/>
                          <a:cs typeface="Times New Roman"/>
                        </a:rPr>
                        <a:t>POSITION APPLIED</a:t>
                      </a:r>
                      <a:r>
                        <a:rPr sz="800" spc="-25" dirty="0">
                          <a:latin typeface="Times New Roman"/>
                          <a:cs typeface="Times New Roman"/>
                        </a:rPr>
                        <a:t> </a:t>
                      </a:r>
                      <a:r>
                        <a:rPr sz="800" spc="-10" dirty="0">
                          <a:latin typeface="Times New Roman"/>
                          <a:cs typeface="Times New Roman"/>
                        </a:rPr>
                        <a:t>FOR</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
        <p:nvSpPr>
          <p:cNvPr id="5" name="object 5"/>
          <p:cNvSpPr txBox="1"/>
          <p:nvPr/>
        </p:nvSpPr>
        <p:spPr>
          <a:xfrm>
            <a:off x="2694068" y="1650249"/>
            <a:ext cx="1233487" cy="134612"/>
          </a:xfrm>
          <a:prstGeom prst="rect">
            <a:avLst/>
          </a:prstGeom>
        </p:spPr>
        <p:txBody>
          <a:bodyPr vert="horz" wrap="square" lIns="0" tIns="8659" rIns="0" bIns="0" rtlCol="0">
            <a:spAutoFit/>
          </a:bodyPr>
          <a:lstStyle/>
          <a:p>
            <a:pPr marL="8659">
              <a:spcBef>
                <a:spcPts val="68"/>
              </a:spcBef>
            </a:pPr>
            <a:r>
              <a:rPr sz="818" i="1" dirty="0">
                <a:latin typeface="Calisto MT"/>
                <a:cs typeface="Calisto MT"/>
              </a:rPr>
              <a:t>Please note observations</a:t>
            </a:r>
            <a:r>
              <a:rPr sz="818" i="1" spc="-61" dirty="0">
                <a:latin typeface="Calisto MT"/>
                <a:cs typeface="Calisto MT"/>
              </a:rPr>
              <a:t> </a:t>
            </a:r>
            <a:r>
              <a:rPr sz="818" i="1" dirty="0">
                <a:latin typeface="Calisto MT"/>
                <a:cs typeface="Calisto MT"/>
              </a:rPr>
              <a:t>below.</a:t>
            </a:r>
            <a:endParaRPr sz="818" dirty="0">
              <a:latin typeface="Calisto MT"/>
              <a:cs typeface="Calisto MT"/>
            </a:endParaRPr>
          </a:p>
        </p:txBody>
      </p:sp>
      <p:graphicFrame>
        <p:nvGraphicFramePr>
          <p:cNvPr id="6" name="object 6"/>
          <p:cNvGraphicFramePr>
            <a:graphicFrameLocks noGrp="1"/>
          </p:cNvGraphicFramePr>
          <p:nvPr/>
        </p:nvGraphicFramePr>
        <p:xfrm>
          <a:off x="2653209" y="1812538"/>
          <a:ext cx="3820824" cy="4121688"/>
        </p:xfrm>
        <a:graphic>
          <a:graphicData uri="http://schemas.openxmlformats.org/drawingml/2006/table">
            <a:tbl>
              <a:tblPr firstRow="1" bandRow="1">
                <a:tableStyleId>{2D5ABB26-0587-4C30-8999-92F81FD0307C}</a:tableStyleId>
              </a:tblPr>
              <a:tblGrid>
                <a:gridCol w="1925782">
                  <a:extLst>
                    <a:ext uri="{9D8B030D-6E8A-4147-A177-3AD203B41FA5}">
                      <a16:colId xmlns:a16="http://schemas.microsoft.com/office/drawing/2014/main" val="20000"/>
                    </a:ext>
                  </a:extLst>
                </a:gridCol>
                <a:gridCol w="1895042">
                  <a:extLst>
                    <a:ext uri="{9D8B030D-6E8A-4147-A177-3AD203B41FA5}">
                      <a16:colId xmlns:a16="http://schemas.microsoft.com/office/drawing/2014/main" val="20001"/>
                    </a:ext>
                  </a:extLst>
                </a:gridCol>
              </a:tblGrid>
              <a:tr h="1398144">
                <a:tc gridSpan="2">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155279">
                <a:tc gridSpan="2">
                  <a:txBody>
                    <a:bodyPr/>
                    <a:lstStyle/>
                    <a:p>
                      <a:pPr algn="ctr">
                        <a:lnSpc>
                          <a:spcPts val="1650"/>
                        </a:lnSpc>
                        <a:spcBef>
                          <a:spcPts val="45"/>
                        </a:spcBef>
                      </a:pPr>
                      <a:r>
                        <a:rPr sz="1000" spc="-5" dirty="0">
                          <a:latin typeface="Times New Roman"/>
                          <a:cs typeface="Times New Roman"/>
                        </a:rPr>
                        <a:t>COMMENTS</a:t>
                      </a:r>
                      <a:endParaRPr sz="1000" dirty="0">
                        <a:latin typeface="Times New Roman"/>
                        <a:cs typeface="Times New Roman"/>
                      </a:endParaRPr>
                    </a:p>
                  </a:txBody>
                  <a:tcPr marL="0" marR="0" marT="3897" marB="0">
                    <a:lnL w="6350">
                      <a:solidFill>
                        <a:srgbClr val="000000"/>
                      </a:solidFill>
                      <a:prstDash val="solid"/>
                    </a:lnL>
                    <a:lnR w="6350">
                      <a:solidFill>
                        <a:srgbClr val="000000"/>
                      </a:solidFill>
                      <a:prstDash val="solid"/>
                    </a:lnR>
                    <a:lnT w="1270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123652">
                <a:tc>
                  <a:txBody>
                    <a:bodyPr/>
                    <a:lstStyle/>
                    <a:p>
                      <a:pPr marL="305435">
                        <a:lnSpc>
                          <a:spcPts val="1330"/>
                        </a:lnSpc>
                      </a:pPr>
                      <a:r>
                        <a:rPr sz="800" spc="-5" dirty="0">
                          <a:latin typeface="Times New Roman"/>
                          <a:cs typeface="Times New Roman"/>
                        </a:rPr>
                        <a:t>APPLICANT’S STRONG</a:t>
                      </a:r>
                      <a:r>
                        <a:rPr sz="800" spc="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68935">
                        <a:lnSpc>
                          <a:spcPts val="1330"/>
                        </a:lnSpc>
                      </a:pPr>
                      <a:r>
                        <a:rPr sz="800" spc="-5" dirty="0">
                          <a:latin typeface="Times New Roman"/>
                          <a:cs typeface="Times New Roman"/>
                        </a:rPr>
                        <a:t>APPLICANT’S </a:t>
                      </a:r>
                      <a:r>
                        <a:rPr sz="800" spc="-10" dirty="0">
                          <a:latin typeface="Times New Roman"/>
                          <a:cs typeface="Times New Roman"/>
                        </a:rPr>
                        <a:t>WEAK</a:t>
                      </a:r>
                      <a:r>
                        <a:rPr sz="800" spc="1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2338647">
                <a:tc>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bl>
          </a:graphicData>
        </a:graphic>
      </p:graphicFrame>
      <p:sp>
        <p:nvSpPr>
          <p:cNvPr id="7" name="object 7"/>
          <p:cNvSpPr txBox="1"/>
          <p:nvPr/>
        </p:nvSpPr>
        <p:spPr>
          <a:xfrm>
            <a:off x="2697047" y="5997589"/>
            <a:ext cx="1407968" cy="754414"/>
          </a:xfrm>
          <a:prstGeom prst="rect">
            <a:avLst/>
          </a:prstGeom>
        </p:spPr>
        <p:txBody>
          <a:bodyPr vert="horz" wrap="square" lIns="0" tIns="58016" rIns="0" bIns="0" rtlCol="0">
            <a:spAutoFit/>
          </a:bodyPr>
          <a:lstStyle/>
          <a:p>
            <a:pPr marL="8659">
              <a:spcBef>
                <a:spcPts val="457"/>
              </a:spcBef>
              <a:tabLst>
                <a:tab pos="894027" algn="l"/>
              </a:tabLst>
            </a:pPr>
            <a:r>
              <a:rPr sz="1227" b="1" spc="-5" baseline="2314" dirty="0">
                <a:latin typeface="Times New Roman"/>
                <a:cs typeface="Times New Roman"/>
              </a:rPr>
              <a:t>APSU Affiliation:	</a:t>
            </a:r>
            <a:r>
              <a:rPr sz="818" spc="-3" dirty="0">
                <a:latin typeface="Times New Roman"/>
                <a:cs typeface="Times New Roman"/>
              </a:rPr>
              <a:t>Faculty</a:t>
            </a:r>
            <a:endParaRPr sz="818" dirty="0">
              <a:latin typeface="Times New Roman"/>
              <a:cs typeface="Times New Roman"/>
            </a:endParaRPr>
          </a:p>
          <a:p>
            <a:pPr marL="884070">
              <a:spcBef>
                <a:spcPts val="389"/>
              </a:spcBef>
            </a:pPr>
            <a:r>
              <a:rPr sz="818" spc="-3" dirty="0">
                <a:latin typeface="Times New Roman"/>
                <a:cs typeface="Times New Roman"/>
              </a:rPr>
              <a:t>Staff</a:t>
            </a:r>
            <a:endParaRPr sz="818" dirty="0">
              <a:latin typeface="Times New Roman"/>
              <a:cs typeface="Times New Roman"/>
            </a:endParaRPr>
          </a:p>
          <a:p>
            <a:pPr marL="848135">
              <a:spcBef>
                <a:spcPts val="433"/>
              </a:spcBef>
            </a:pPr>
            <a:r>
              <a:rPr sz="818" spc="-3" dirty="0">
                <a:latin typeface="Times New Roman"/>
                <a:cs typeface="Times New Roman"/>
              </a:rPr>
              <a:t>Grad</a:t>
            </a:r>
            <a:r>
              <a:rPr sz="818" spc="-48" dirty="0">
                <a:latin typeface="Times New Roman"/>
                <a:cs typeface="Times New Roman"/>
              </a:rPr>
              <a:t> </a:t>
            </a:r>
            <a:r>
              <a:rPr sz="818" spc="-3" dirty="0">
                <a:latin typeface="Times New Roman"/>
                <a:cs typeface="Times New Roman"/>
              </a:rPr>
              <a:t>Student</a:t>
            </a:r>
            <a:endParaRPr sz="818" dirty="0">
              <a:latin typeface="Times New Roman"/>
              <a:cs typeface="Times New Roman"/>
            </a:endParaRPr>
          </a:p>
          <a:p>
            <a:pPr marL="868484">
              <a:spcBef>
                <a:spcPts val="706"/>
              </a:spcBef>
            </a:pPr>
            <a:r>
              <a:rPr sz="818" spc="-3" dirty="0">
                <a:latin typeface="Times New Roman"/>
                <a:cs typeface="Times New Roman"/>
              </a:rPr>
              <a:t>UG</a:t>
            </a:r>
            <a:r>
              <a:rPr sz="818" spc="-27" dirty="0">
                <a:latin typeface="Times New Roman"/>
                <a:cs typeface="Times New Roman"/>
              </a:rPr>
              <a:t> </a:t>
            </a:r>
            <a:r>
              <a:rPr sz="818" spc="-3" dirty="0">
                <a:latin typeface="Times New Roman"/>
                <a:cs typeface="Times New Roman"/>
              </a:rPr>
              <a:t>Student</a:t>
            </a:r>
            <a:endParaRPr sz="818" dirty="0">
              <a:latin typeface="Times New Roman"/>
              <a:cs typeface="Times New Roman"/>
            </a:endParaRPr>
          </a:p>
        </p:txBody>
      </p:sp>
      <p:sp>
        <p:nvSpPr>
          <p:cNvPr id="8" name="object 8"/>
          <p:cNvSpPr/>
          <p:nvPr/>
        </p:nvSpPr>
        <p:spPr>
          <a:xfrm>
            <a:off x="3923512" y="6030752"/>
            <a:ext cx="167986" cy="137247"/>
          </a:xfrm>
          <a:custGeom>
            <a:avLst/>
            <a:gdLst/>
            <a:ahLst/>
            <a:cxnLst/>
            <a:rect l="l" t="t" r="r" b="b"/>
            <a:pathLst>
              <a:path w="246380" h="201295">
                <a:moveTo>
                  <a:pt x="0" y="200880"/>
                </a:moveTo>
                <a:lnTo>
                  <a:pt x="245938" y="200880"/>
                </a:lnTo>
                <a:lnTo>
                  <a:pt x="245938" y="0"/>
                </a:lnTo>
                <a:lnTo>
                  <a:pt x="0" y="0"/>
                </a:lnTo>
                <a:lnTo>
                  <a:pt x="0" y="200880"/>
                </a:lnTo>
                <a:close/>
              </a:path>
            </a:pathLst>
          </a:custGeom>
          <a:ln w="12700">
            <a:solidFill>
              <a:srgbClr val="000000"/>
            </a:solidFill>
          </a:ln>
        </p:spPr>
        <p:txBody>
          <a:bodyPr wrap="square" lIns="0" tIns="0" rIns="0" bIns="0" rtlCol="0"/>
          <a:lstStyle/>
          <a:p>
            <a:endParaRPr sz="1227" dirty="0"/>
          </a:p>
        </p:txBody>
      </p:sp>
      <p:sp>
        <p:nvSpPr>
          <p:cNvPr id="9" name="object 9"/>
          <p:cNvSpPr/>
          <p:nvPr/>
        </p:nvSpPr>
        <p:spPr>
          <a:xfrm>
            <a:off x="3923512" y="6220198"/>
            <a:ext cx="173182" cy="147205"/>
          </a:xfrm>
          <a:custGeom>
            <a:avLst/>
            <a:gdLst/>
            <a:ahLst/>
            <a:cxnLst/>
            <a:rect l="l" t="t" r="r" b="b"/>
            <a:pathLst>
              <a:path w="254000" h="215900">
                <a:moveTo>
                  <a:pt x="0" y="215899"/>
                </a:moveTo>
                <a:lnTo>
                  <a:pt x="253447" y="215899"/>
                </a:lnTo>
                <a:lnTo>
                  <a:pt x="253447" y="0"/>
                </a:lnTo>
                <a:lnTo>
                  <a:pt x="0" y="0"/>
                </a:lnTo>
                <a:lnTo>
                  <a:pt x="0" y="215899"/>
                </a:lnTo>
                <a:close/>
              </a:path>
            </a:pathLst>
          </a:custGeom>
          <a:ln w="12700">
            <a:solidFill>
              <a:srgbClr val="000000"/>
            </a:solidFill>
          </a:ln>
        </p:spPr>
        <p:txBody>
          <a:bodyPr wrap="square" lIns="0" tIns="0" rIns="0" bIns="0" rtlCol="0"/>
          <a:lstStyle/>
          <a:p>
            <a:endParaRPr sz="1227" dirty="0"/>
          </a:p>
        </p:txBody>
      </p:sp>
      <p:sp>
        <p:nvSpPr>
          <p:cNvPr id="10" name="object 10"/>
          <p:cNvSpPr/>
          <p:nvPr/>
        </p:nvSpPr>
        <p:spPr>
          <a:xfrm>
            <a:off x="4164156" y="6378922"/>
            <a:ext cx="147205" cy="147205"/>
          </a:xfrm>
          <a:custGeom>
            <a:avLst/>
            <a:gdLst/>
            <a:ahLst/>
            <a:cxnLst/>
            <a:rect l="l" t="t" r="r" b="b"/>
            <a:pathLst>
              <a:path w="215900" h="215900">
                <a:moveTo>
                  <a:pt x="0" y="215900"/>
                </a:moveTo>
                <a:lnTo>
                  <a:pt x="215900" y="215900"/>
                </a:lnTo>
                <a:lnTo>
                  <a:pt x="215900" y="0"/>
                </a:lnTo>
                <a:lnTo>
                  <a:pt x="0" y="0"/>
                </a:lnTo>
                <a:lnTo>
                  <a:pt x="0" y="215900"/>
                </a:lnTo>
                <a:close/>
              </a:path>
            </a:pathLst>
          </a:custGeom>
          <a:ln w="12700">
            <a:solidFill>
              <a:srgbClr val="000000"/>
            </a:solidFill>
          </a:ln>
        </p:spPr>
        <p:txBody>
          <a:bodyPr wrap="square" lIns="0" tIns="0" rIns="0" bIns="0" rtlCol="0"/>
          <a:lstStyle/>
          <a:p>
            <a:endParaRPr sz="1227" dirty="0"/>
          </a:p>
        </p:txBody>
      </p:sp>
      <p:sp>
        <p:nvSpPr>
          <p:cNvPr id="11" name="object 11"/>
          <p:cNvSpPr/>
          <p:nvPr/>
        </p:nvSpPr>
        <p:spPr>
          <a:xfrm>
            <a:off x="4169274" y="6583729"/>
            <a:ext cx="147205" cy="147205"/>
          </a:xfrm>
          <a:custGeom>
            <a:avLst/>
            <a:gdLst/>
            <a:ahLst/>
            <a:cxnLst/>
            <a:rect l="l" t="t" r="r" b="b"/>
            <a:pathLst>
              <a:path w="215900" h="215900">
                <a:moveTo>
                  <a:pt x="0" y="215900"/>
                </a:moveTo>
                <a:lnTo>
                  <a:pt x="215900" y="215900"/>
                </a:lnTo>
                <a:lnTo>
                  <a:pt x="215900" y="0"/>
                </a:lnTo>
                <a:lnTo>
                  <a:pt x="0" y="0"/>
                </a:lnTo>
                <a:lnTo>
                  <a:pt x="0" y="215900"/>
                </a:lnTo>
                <a:close/>
              </a:path>
            </a:pathLst>
          </a:custGeom>
          <a:ln w="12700">
            <a:solidFill>
              <a:srgbClr val="000000"/>
            </a:solidFill>
          </a:ln>
        </p:spPr>
        <p:txBody>
          <a:bodyPr wrap="square" lIns="0" tIns="0" rIns="0" bIns="0" rtlCol="0"/>
          <a:lstStyle/>
          <a:p>
            <a:endParaRPr sz="1227" dirty="0"/>
          </a:p>
        </p:txBody>
      </p:sp>
    </p:spTree>
    <p:extLst>
      <p:ext uri="{BB962C8B-B14F-4D97-AF65-F5344CB8AC3E}">
        <p14:creationId xmlns:p14="http://schemas.microsoft.com/office/powerpoint/2010/main" val="521055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79540" y="409264"/>
            <a:ext cx="2824162" cy="218236"/>
          </a:xfrm>
          <a:prstGeom prst="rect">
            <a:avLst/>
          </a:prstGeom>
        </p:spPr>
        <p:txBody>
          <a:bodyPr vert="horz" wrap="square" lIns="0" tIns="8226" rIns="0" bIns="0" rtlCol="0">
            <a:spAutoFit/>
          </a:bodyPr>
          <a:lstStyle/>
          <a:p>
            <a:pPr marL="8659">
              <a:spcBef>
                <a:spcPts val="65"/>
              </a:spcBef>
            </a:pPr>
            <a:r>
              <a:rPr sz="1364" b="1" i="1" u="heavy" spc="-3" dirty="0">
                <a:uFill>
                  <a:solidFill>
                    <a:srgbClr val="000000"/>
                  </a:solidFill>
                </a:uFill>
                <a:latin typeface="Calisto MT"/>
                <a:cs typeface="Calisto MT"/>
              </a:rPr>
              <a:t>AUSTIN PEAY STATE</a:t>
            </a:r>
            <a:r>
              <a:rPr sz="1364" b="1" i="1" u="heavy" spc="-7" dirty="0">
                <a:uFill>
                  <a:solidFill>
                    <a:srgbClr val="000000"/>
                  </a:solidFill>
                </a:uFill>
                <a:latin typeface="Calisto MT"/>
                <a:cs typeface="Calisto MT"/>
              </a:rPr>
              <a:t> </a:t>
            </a:r>
            <a:r>
              <a:rPr sz="1364" b="1" i="1" u="heavy" spc="-3" dirty="0">
                <a:uFill>
                  <a:solidFill>
                    <a:srgbClr val="000000"/>
                  </a:solidFill>
                </a:uFill>
                <a:latin typeface="Calisto MT"/>
                <a:cs typeface="Calisto MT"/>
              </a:rPr>
              <a:t>UNIVERSITY</a:t>
            </a:r>
            <a:endParaRPr sz="1364" dirty="0">
              <a:latin typeface="Calisto MT"/>
              <a:cs typeface="Calisto MT"/>
            </a:endParaRPr>
          </a:p>
        </p:txBody>
      </p:sp>
      <p:sp>
        <p:nvSpPr>
          <p:cNvPr id="3" name="object 3"/>
          <p:cNvSpPr txBox="1">
            <a:spLocks noGrp="1"/>
          </p:cNvSpPr>
          <p:nvPr>
            <p:ph type="title"/>
          </p:nvPr>
        </p:nvSpPr>
        <p:spPr>
          <a:xfrm>
            <a:off x="646386" y="820065"/>
            <a:ext cx="8292662" cy="272802"/>
          </a:xfrm>
          <a:prstGeom prst="rect">
            <a:avLst/>
          </a:prstGeom>
        </p:spPr>
        <p:txBody>
          <a:bodyPr vert="horz" wrap="square" lIns="0" tIns="8226" rIns="0" bIns="0" rtlCol="0" anchor="ctr">
            <a:spAutoFit/>
          </a:bodyPr>
          <a:lstStyle/>
          <a:p>
            <a:pPr algn="ctr">
              <a:lnSpc>
                <a:spcPts val="1882"/>
              </a:lnSpc>
              <a:spcBef>
                <a:spcPts val="65"/>
              </a:spcBef>
            </a:pPr>
            <a:r>
              <a:rPr sz="2800" spc="-3" dirty="0"/>
              <a:t>Presentation/Research Seminar</a:t>
            </a:r>
            <a:r>
              <a:rPr lang="en-US" sz="2800" spc="-3" dirty="0"/>
              <a:t> Comment Form</a:t>
            </a:r>
            <a:endParaRPr sz="2800" spc="-3" dirty="0"/>
          </a:p>
        </p:txBody>
      </p:sp>
      <p:graphicFrame>
        <p:nvGraphicFramePr>
          <p:cNvPr id="4" name="object 4"/>
          <p:cNvGraphicFramePr>
            <a:graphicFrameLocks noGrp="1"/>
          </p:cNvGraphicFramePr>
          <p:nvPr/>
        </p:nvGraphicFramePr>
        <p:xfrm>
          <a:off x="2652799" y="1296265"/>
          <a:ext cx="3834245" cy="330200"/>
        </p:xfrm>
        <a:graphic>
          <a:graphicData uri="http://schemas.openxmlformats.org/drawingml/2006/table">
            <a:tbl>
              <a:tblPr firstRow="1" bandRow="1">
                <a:tableStyleId>{2D5ABB26-0587-4C30-8999-92F81FD0307C}</a:tableStyleId>
              </a:tblPr>
              <a:tblGrid>
                <a:gridCol w="1293668">
                  <a:extLst>
                    <a:ext uri="{9D8B030D-6E8A-4147-A177-3AD203B41FA5}">
                      <a16:colId xmlns:a16="http://schemas.microsoft.com/office/drawing/2014/main" val="20000"/>
                    </a:ext>
                  </a:extLst>
                </a:gridCol>
                <a:gridCol w="2540577">
                  <a:extLst>
                    <a:ext uri="{9D8B030D-6E8A-4147-A177-3AD203B41FA5}">
                      <a16:colId xmlns:a16="http://schemas.microsoft.com/office/drawing/2014/main" val="20001"/>
                    </a:ext>
                  </a:extLst>
                </a:gridCol>
              </a:tblGrid>
              <a:tr h="123652">
                <a:tc>
                  <a:txBody>
                    <a:bodyPr/>
                    <a:lstStyle/>
                    <a:p>
                      <a:pPr marL="68580">
                        <a:lnSpc>
                          <a:spcPts val="1330"/>
                        </a:lnSpc>
                      </a:pPr>
                      <a:r>
                        <a:rPr sz="800" spc="-5" dirty="0">
                          <a:latin typeface="Times New Roman"/>
                          <a:cs typeface="Times New Roman"/>
                        </a:rPr>
                        <a:t>NAME OF</a:t>
                      </a:r>
                      <a:r>
                        <a:rPr sz="800" spc="-10" dirty="0">
                          <a:latin typeface="Times New Roman"/>
                          <a:cs typeface="Times New Roman"/>
                        </a:rPr>
                        <a:t> APPLICANT</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24171">
                <a:tc>
                  <a:txBody>
                    <a:bodyPr/>
                    <a:lstStyle/>
                    <a:p>
                      <a:pPr marL="68580">
                        <a:lnSpc>
                          <a:spcPts val="1335"/>
                        </a:lnSpc>
                      </a:pPr>
                      <a:r>
                        <a:rPr sz="800" spc="-5" dirty="0">
                          <a:latin typeface="Times New Roman"/>
                          <a:cs typeface="Times New Roman"/>
                        </a:rPr>
                        <a:t>POSITION APPLIED</a:t>
                      </a:r>
                      <a:r>
                        <a:rPr sz="800" spc="-25" dirty="0">
                          <a:latin typeface="Times New Roman"/>
                          <a:cs typeface="Times New Roman"/>
                        </a:rPr>
                        <a:t> </a:t>
                      </a:r>
                      <a:r>
                        <a:rPr sz="800" spc="-10" dirty="0">
                          <a:latin typeface="Times New Roman"/>
                          <a:cs typeface="Times New Roman"/>
                        </a:rPr>
                        <a:t>FOR</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
        <p:nvSpPr>
          <p:cNvPr id="5" name="object 5"/>
          <p:cNvSpPr txBox="1"/>
          <p:nvPr/>
        </p:nvSpPr>
        <p:spPr>
          <a:xfrm>
            <a:off x="2692977" y="1648691"/>
            <a:ext cx="2625003" cy="134612"/>
          </a:xfrm>
          <a:prstGeom prst="rect">
            <a:avLst/>
          </a:prstGeom>
        </p:spPr>
        <p:txBody>
          <a:bodyPr vert="horz" wrap="square" lIns="0" tIns="8659" rIns="0" bIns="0" rtlCol="0">
            <a:spAutoFit/>
          </a:bodyPr>
          <a:lstStyle/>
          <a:p>
            <a:pPr marL="8659">
              <a:spcBef>
                <a:spcPts val="68"/>
              </a:spcBef>
            </a:pPr>
            <a:r>
              <a:rPr sz="818" i="1" dirty="0">
                <a:latin typeface="Calisto MT"/>
                <a:cs typeface="Calisto MT"/>
              </a:rPr>
              <a:t>Note </a:t>
            </a:r>
            <a:r>
              <a:rPr sz="818" i="1" spc="-3" dirty="0">
                <a:latin typeface="Calisto MT"/>
                <a:cs typeface="Calisto MT"/>
              </a:rPr>
              <a:t>briefly topics discussed, questions </a:t>
            </a:r>
            <a:r>
              <a:rPr sz="818" i="1" dirty="0">
                <a:latin typeface="Calisto MT"/>
                <a:cs typeface="Calisto MT"/>
              </a:rPr>
              <a:t>asked </a:t>
            </a:r>
            <a:r>
              <a:rPr sz="818" i="1" spc="-3" dirty="0">
                <a:latin typeface="Calisto MT"/>
                <a:cs typeface="Calisto MT"/>
              </a:rPr>
              <a:t>and answers</a:t>
            </a:r>
            <a:r>
              <a:rPr sz="818" i="1" spc="61" dirty="0">
                <a:latin typeface="Calisto MT"/>
                <a:cs typeface="Calisto MT"/>
              </a:rPr>
              <a:t> </a:t>
            </a:r>
            <a:r>
              <a:rPr sz="818" i="1" spc="-3" dirty="0">
                <a:latin typeface="Calisto MT"/>
                <a:cs typeface="Calisto MT"/>
              </a:rPr>
              <a:t>received.</a:t>
            </a:r>
            <a:endParaRPr sz="818" dirty="0">
              <a:latin typeface="Calisto MT"/>
              <a:cs typeface="Calisto MT"/>
            </a:endParaRPr>
          </a:p>
        </p:txBody>
      </p:sp>
      <p:graphicFrame>
        <p:nvGraphicFramePr>
          <p:cNvPr id="6" name="object 6"/>
          <p:cNvGraphicFramePr>
            <a:graphicFrameLocks noGrp="1"/>
          </p:cNvGraphicFramePr>
          <p:nvPr/>
        </p:nvGraphicFramePr>
        <p:xfrm>
          <a:off x="2653209" y="1812538"/>
          <a:ext cx="3820824" cy="4121688"/>
        </p:xfrm>
        <a:graphic>
          <a:graphicData uri="http://schemas.openxmlformats.org/drawingml/2006/table">
            <a:tbl>
              <a:tblPr firstRow="1" bandRow="1">
                <a:tableStyleId>{2D5ABB26-0587-4C30-8999-92F81FD0307C}</a:tableStyleId>
              </a:tblPr>
              <a:tblGrid>
                <a:gridCol w="1925782">
                  <a:extLst>
                    <a:ext uri="{9D8B030D-6E8A-4147-A177-3AD203B41FA5}">
                      <a16:colId xmlns:a16="http://schemas.microsoft.com/office/drawing/2014/main" val="20000"/>
                    </a:ext>
                  </a:extLst>
                </a:gridCol>
                <a:gridCol w="1895042">
                  <a:extLst>
                    <a:ext uri="{9D8B030D-6E8A-4147-A177-3AD203B41FA5}">
                      <a16:colId xmlns:a16="http://schemas.microsoft.com/office/drawing/2014/main" val="20001"/>
                    </a:ext>
                  </a:extLst>
                </a:gridCol>
              </a:tblGrid>
              <a:tr h="1398144">
                <a:tc gridSpan="2">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155279">
                <a:tc gridSpan="2">
                  <a:txBody>
                    <a:bodyPr/>
                    <a:lstStyle/>
                    <a:p>
                      <a:pPr algn="ctr">
                        <a:lnSpc>
                          <a:spcPts val="1650"/>
                        </a:lnSpc>
                        <a:spcBef>
                          <a:spcPts val="45"/>
                        </a:spcBef>
                      </a:pPr>
                      <a:r>
                        <a:rPr sz="1000" spc="-5" dirty="0">
                          <a:latin typeface="Times New Roman"/>
                          <a:cs typeface="Times New Roman"/>
                        </a:rPr>
                        <a:t>COMMENTS</a:t>
                      </a:r>
                      <a:endParaRPr sz="1000" dirty="0">
                        <a:latin typeface="Times New Roman"/>
                        <a:cs typeface="Times New Roman"/>
                      </a:endParaRPr>
                    </a:p>
                  </a:txBody>
                  <a:tcPr marL="0" marR="0" marT="3897" marB="0">
                    <a:lnL w="6350">
                      <a:solidFill>
                        <a:srgbClr val="000000"/>
                      </a:solidFill>
                      <a:prstDash val="solid"/>
                    </a:lnL>
                    <a:lnR w="6350">
                      <a:solidFill>
                        <a:srgbClr val="000000"/>
                      </a:solidFill>
                      <a:prstDash val="solid"/>
                    </a:lnR>
                    <a:lnT w="1270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123652">
                <a:tc>
                  <a:txBody>
                    <a:bodyPr/>
                    <a:lstStyle/>
                    <a:p>
                      <a:pPr marL="305435">
                        <a:lnSpc>
                          <a:spcPts val="1330"/>
                        </a:lnSpc>
                      </a:pPr>
                      <a:r>
                        <a:rPr sz="800" spc="-5" dirty="0">
                          <a:latin typeface="Times New Roman"/>
                          <a:cs typeface="Times New Roman"/>
                        </a:rPr>
                        <a:t>APPLICANT’S STRONG</a:t>
                      </a:r>
                      <a:r>
                        <a:rPr sz="800" spc="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68935">
                        <a:lnSpc>
                          <a:spcPts val="1330"/>
                        </a:lnSpc>
                      </a:pPr>
                      <a:r>
                        <a:rPr sz="800" spc="-5" dirty="0">
                          <a:latin typeface="Times New Roman"/>
                          <a:cs typeface="Times New Roman"/>
                        </a:rPr>
                        <a:t>APPLICANT’S </a:t>
                      </a:r>
                      <a:r>
                        <a:rPr sz="800" spc="-10" dirty="0">
                          <a:latin typeface="Times New Roman"/>
                          <a:cs typeface="Times New Roman"/>
                        </a:rPr>
                        <a:t>WEAK</a:t>
                      </a:r>
                      <a:r>
                        <a:rPr sz="800" spc="1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2338647">
                <a:tc>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bl>
          </a:graphicData>
        </a:graphic>
      </p:graphicFrame>
      <p:sp>
        <p:nvSpPr>
          <p:cNvPr id="7" name="object 7"/>
          <p:cNvSpPr txBox="1"/>
          <p:nvPr/>
        </p:nvSpPr>
        <p:spPr>
          <a:xfrm>
            <a:off x="2691921" y="6011141"/>
            <a:ext cx="1433945" cy="794343"/>
          </a:xfrm>
          <a:prstGeom prst="rect">
            <a:avLst/>
          </a:prstGeom>
        </p:spPr>
        <p:txBody>
          <a:bodyPr vert="horz" wrap="square" lIns="0" tIns="8659" rIns="0" bIns="0" rtlCol="0">
            <a:spAutoFit/>
          </a:bodyPr>
          <a:lstStyle/>
          <a:p>
            <a:pPr marL="8659">
              <a:spcBef>
                <a:spcPts val="68"/>
              </a:spcBef>
            </a:pPr>
            <a:r>
              <a:rPr sz="818" b="1" spc="-3" dirty="0">
                <a:latin typeface="Times New Roman"/>
                <a:cs typeface="Times New Roman"/>
              </a:rPr>
              <a:t>APSU Affiliation:</a:t>
            </a:r>
            <a:r>
              <a:rPr sz="818" b="1" spc="150" dirty="0">
                <a:latin typeface="Times New Roman"/>
                <a:cs typeface="Times New Roman"/>
              </a:rPr>
              <a:t> </a:t>
            </a:r>
            <a:r>
              <a:rPr sz="1227" spc="-5" baseline="2314" dirty="0">
                <a:latin typeface="Times New Roman"/>
                <a:cs typeface="Times New Roman"/>
              </a:rPr>
              <a:t>Faculty</a:t>
            </a:r>
            <a:endParaRPr sz="1227" baseline="2314" dirty="0">
              <a:latin typeface="Times New Roman"/>
              <a:cs typeface="Times New Roman"/>
            </a:endParaRPr>
          </a:p>
          <a:p>
            <a:pPr>
              <a:spcBef>
                <a:spcPts val="10"/>
              </a:spcBef>
            </a:pPr>
            <a:endParaRPr sz="750" dirty="0">
              <a:latin typeface="Times New Roman"/>
              <a:cs typeface="Times New Roman"/>
            </a:endParaRPr>
          </a:p>
          <a:p>
            <a:pPr marL="863288"/>
            <a:r>
              <a:rPr sz="818" spc="-3" dirty="0">
                <a:latin typeface="Times New Roman"/>
                <a:cs typeface="Times New Roman"/>
              </a:rPr>
              <a:t>Staff</a:t>
            </a:r>
            <a:endParaRPr sz="818" dirty="0">
              <a:latin typeface="Times New Roman"/>
              <a:cs typeface="Times New Roman"/>
            </a:endParaRPr>
          </a:p>
          <a:p>
            <a:pPr marL="873679">
              <a:spcBef>
                <a:spcPts val="631"/>
              </a:spcBef>
            </a:pPr>
            <a:r>
              <a:rPr sz="818" spc="-3" dirty="0">
                <a:latin typeface="Times New Roman"/>
                <a:cs typeface="Times New Roman"/>
              </a:rPr>
              <a:t>Grad</a:t>
            </a:r>
            <a:r>
              <a:rPr sz="818" spc="-48" dirty="0">
                <a:latin typeface="Times New Roman"/>
                <a:cs typeface="Times New Roman"/>
              </a:rPr>
              <a:t> </a:t>
            </a:r>
            <a:r>
              <a:rPr sz="818" spc="-3" dirty="0">
                <a:latin typeface="Times New Roman"/>
                <a:cs typeface="Times New Roman"/>
              </a:rPr>
              <a:t>Student</a:t>
            </a:r>
            <a:endParaRPr sz="818" dirty="0">
              <a:latin typeface="Times New Roman"/>
              <a:cs typeface="Times New Roman"/>
            </a:endParaRPr>
          </a:p>
          <a:p>
            <a:pPr marL="899223">
              <a:spcBef>
                <a:spcPts val="672"/>
              </a:spcBef>
            </a:pPr>
            <a:r>
              <a:rPr sz="818" spc="-3" dirty="0">
                <a:latin typeface="Times New Roman"/>
                <a:cs typeface="Times New Roman"/>
              </a:rPr>
              <a:t>UG</a:t>
            </a:r>
            <a:r>
              <a:rPr sz="818" spc="-27" dirty="0">
                <a:latin typeface="Times New Roman"/>
                <a:cs typeface="Times New Roman"/>
              </a:rPr>
              <a:t> </a:t>
            </a:r>
            <a:r>
              <a:rPr sz="818" spc="-3" dirty="0">
                <a:latin typeface="Times New Roman"/>
                <a:cs typeface="Times New Roman"/>
              </a:rPr>
              <a:t>Student</a:t>
            </a:r>
            <a:endParaRPr sz="818" dirty="0">
              <a:latin typeface="Times New Roman"/>
              <a:cs typeface="Times New Roman"/>
            </a:endParaRPr>
          </a:p>
        </p:txBody>
      </p:sp>
      <p:sp>
        <p:nvSpPr>
          <p:cNvPr id="8" name="object 8"/>
          <p:cNvSpPr/>
          <p:nvPr/>
        </p:nvSpPr>
        <p:spPr>
          <a:xfrm>
            <a:off x="3974713" y="6005152"/>
            <a:ext cx="147205" cy="147205"/>
          </a:xfrm>
          <a:custGeom>
            <a:avLst/>
            <a:gdLst/>
            <a:ahLst/>
            <a:cxnLst/>
            <a:rect l="l" t="t" r="r" b="b"/>
            <a:pathLst>
              <a:path w="215900" h="215900">
                <a:moveTo>
                  <a:pt x="0" y="215900"/>
                </a:moveTo>
                <a:lnTo>
                  <a:pt x="215900" y="215900"/>
                </a:lnTo>
                <a:lnTo>
                  <a:pt x="215900" y="0"/>
                </a:lnTo>
                <a:lnTo>
                  <a:pt x="0" y="0"/>
                </a:lnTo>
                <a:lnTo>
                  <a:pt x="0" y="215900"/>
                </a:lnTo>
                <a:close/>
              </a:path>
            </a:pathLst>
          </a:custGeom>
          <a:ln w="12700">
            <a:solidFill>
              <a:srgbClr val="000000"/>
            </a:solidFill>
          </a:ln>
        </p:spPr>
        <p:txBody>
          <a:bodyPr wrap="square" lIns="0" tIns="0" rIns="0" bIns="0" rtlCol="0"/>
          <a:lstStyle/>
          <a:p>
            <a:endParaRPr sz="1227" dirty="0"/>
          </a:p>
        </p:txBody>
      </p:sp>
      <p:sp>
        <p:nvSpPr>
          <p:cNvPr id="9" name="object 9"/>
          <p:cNvSpPr/>
          <p:nvPr/>
        </p:nvSpPr>
        <p:spPr>
          <a:xfrm>
            <a:off x="3969586" y="6230439"/>
            <a:ext cx="147205" cy="147205"/>
          </a:xfrm>
          <a:custGeom>
            <a:avLst/>
            <a:gdLst/>
            <a:ahLst/>
            <a:cxnLst/>
            <a:rect l="l" t="t" r="r" b="b"/>
            <a:pathLst>
              <a:path w="215900" h="215900">
                <a:moveTo>
                  <a:pt x="0" y="215899"/>
                </a:moveTo>
                <a:lnTo>
                  <a:pt x="215900" y="215899"/>
                </a:lnTo>
                <a:lnTo>
                  <a:pt x="215900" y="0"/>
                </a:lnTo>
                <a:lnTo>
                  <a:pt x="0" y="0"/>
                </a:lnTo>
                <a:lnTo>
                  <a:pt x="0" y="215899"/>
                </a:lnTo>
                <a:close/>
              </a:path>
            </a:pathLst>
          </a:custGeom>
          <a:ln w="12700">
            <a:solidFill>
              <a:srgbClr val="000000"/>
            </a:solidFill>
          </a:ln>
        </p:spPr>
        <p:txBody>
          <a:bodyPr wrap="square" lIns="0" tIns="0" rIns="0" bIns="0" rtlCol="0"/>
          <a:lstStyle/>
          <a:p>
            <a:endParaRPr sz="1227" dirty="0"/>
          </a:p>
        </p:txBody>
      </p:sp>
      <p:sp>
        <p:nvSpPr>
          <p:cNvPr id="10" name="object 10"/>
          <p:cNvSpPr/>
          <p:nvPr/>
        </p:nvSpPr>
        <p:spPr>
          <a:xfrm>
            <a:off x="4159039" y="6440365"/>
            <a:ext cx="152400" cy="147205"/>
          </a:xfrm>
          <a:custGeom>
            <a:avLst/>
            <a:gdLst/>
            <a:ahLst/>
            <a:cxnLst/>
            <a:rect l="l" t="t" r="r" b="b"/>
            <a:pathLst>
              <a:path w="223520" h="215900">
                <a:moveTo>
                  <a:pt x="0" y="215900"/>
                </a:moveTo>
                <a:lnTo>
                  <a:pt x="223409" y="215900"/>
                </a:lnTo>
                <a:lnTo>
                  <a:pt x="223409" y="0"/>
                </a:lnTo>
                <a:lnTo>
                  <a:pt x="0" y="0"/>
                </a:lnTo>
                <a:lnTo>
                  <a:pt x="0" y="215900"/>
                </a:lnTo>
                <a:close/>
              </a:path>
            </a:pathLst>
          </a:custGeom>
          <a:ln w="12700">
            <a:solidFill>
              <a:srgbClr val="000000"/>
            </a:solidFill>
          </a:ln>
        </p:spPr>
        <p:txBody>
          <a:bodyPr wrap="square" lIns="0" tIns="0" rIns="0" bIns="0" rtlCol="0"/>
          <a:lstStyle/>
          <a:p>
            <a:endParaRPr sz="1227" dirty="0"/>
          </a:p>
        </p:txBody>
      </p:sp>
      <p:sp>
        <p:nvSpPr>
          <p:cNvPr id="11" name="object 11"/>
          <p:cNvSpPr/>
          <p:nvPr/>
        </p:nvSpPr>
        <p:spPr>
          <a:xfrm>
            <a:off x="4159039" y="6645170"/>
            <a:ext cx="147205" cy="147205"/>
          </a:xfrm>
          <a:custGeom>
            <a:avLst/>
            <a:gdLst/>
            <a:ahLst/>
            <a:cxnLst/>
            <a:rect l="l" t="t" r="r" b="b"/>
            <a:pathLst>
              <a:path w="215900" h="215900">
                <a:moveTo>
                  <a:pt x="0" y="215900"/>
                </a:moveTo>
                <a:lnTo>
                  <a:pt x="215900" y="215900"/>
                </a:lnTo>
                <a:lnTo>
                  <a:pt x="215900" y="0"/>
                </a:lnTo>
                <a:lnTo>
                  <a:pt x="0" y="0"/>
                </a:lnTo>
                <a:lnTo>
                  <a:pt x="0" y="215900"/>
                </a:lnTo>
                <a:close/>
              </a:path>
            </a:pathLst>
          </a:custGeom>
          <a:ln w="12700">
            <a:solidFill>
              <a:srgbClr val="000000"/>
            </a:solidFill>
          </a:ln>
        </p:spPr>
        <p:txBody>
          <a:bodyPr wrap="square" lIns="0" tIns="0" rIns="0" bIns="0" rtlCol="0"/>
          <a:lstStyle/>
          <a:p>
            <a:endParaRPr sz="1227" dirty="0"/>
          </a:p>
        </p:txBody>
      </p:sp>
    </p:spTree>
    <p:extLst>
      <p:ext uri="{BB962C8B-B14F-4D97-AF65-F5344CB8AC3E}">
        <p14:creationId xmlns:p14="http://schemas.microsoft.com/office/powerpoint/2010/main" val="2768378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The Legal Foundations of the Recruitment and Search Process (cont.)</a:t>
            </a:r>
          </a:p>
        </p:txBody>
      </p:sp>
      <p:sp>
        <p:nvSpPr>
          <p:cNvPr id="3" name="Subtitle 2"/>
          <p:cNvSpPr>
            <a:spLocks noGrp="1"/>
          </p:cNvSpPr>
          <p:nvPr>
            <p:ph idx="1"/>
          </p:nvPr>
        </p:nvSpPr>
        <p:spPr>
          <a:xfrm>
            <a:off x="457199" y="1600199"/>
            <a:ext cx="8548255" cy="4772891"/>
          </a:xfrm>
        </p:spPr>
        <p:txBody>
          <a:bodyPr>
            <a:normAutofit fontScale="77500" lnSpcReduction="20000"/>
          </a:bodyPr>
          <a:lstStyle/>
          <a:p>
            <a:pPr marL="0" indent="0">
              <a:buNone/>
            </a:pPr>
            <a:r>
              <a:rPr lang="en-US" i="1" dirty="0"/>
              <a:t>APSU is a federal contractor.  Therefore, the University is obligated to work within a framework of federal/state laws and regulations regarding equal employment opportunity (EEO) and affirmative action.  </a:t>
            </a:r>
          </a:p>
          <a:p>
            <a:pPr algn="ctr"/>
            <a:endParaRPr lang="en-US" dirty="0"/>
          </a:p>
          <a:p>
            <a:pPr algn="ctr"/>
            <a:r>
              <a:rPr lang="en-US" dirty="0"/>
              <a:t>The Uniformed Services Employment and Reemployment Rights Act (USERRA)</a:t>
            </a:r>
          </a:p>
          <a:p>
            <a:pPr algn="ctr"/>
            <a:endParaRPr lang="en-US" dirty="0"/>
          </a:p>
          <a:p>
            <a:pPr algn="ctr"/>
            <a:r>
              <a:rPr lang="en-US" dirty="0"/>
              <a:t>Vietnam Era Veterans Readjustment Assistance Act (VEVRAA), as amended</a:t>
            </a:r>
          </a:p>
          <a:p>
            <a:pPr algn="ctr"/>
            <a:endParaRPr lang="en-US" dirty="0"/>
          </a:p>
          <a:p>
            <a:pPr algn="ctr"/>
            <a:r>
              <a:rPr lang="en-US" dirty="0"/>
              <a:t>Lilly Ledbetter Fair Pay Act of 2009</a:t>
            </a:r>
          </a:p>
          <a:p>
            <a:pPr algn="ctr"/>
            <a:endParaRPr lang="en-US" dirty="0"/>
          </a:p>
          <a:p>
            <a:pPr algn="ctr"/>
            <a:r>
              <a:rPr lang="en-US" dirty="0"/>
              <a:t>The Immigration Reform and Control Act of 1986</a:t>
            </a:r>
          </a:p>
          <a:p>
            <a:pPr algn="ctr"/>
            <a:endParaRPr lang="en-US" dirty="0"/>
          </a:p>
          <a:p>
            <a:pPr algn="ctr"/>
            <a:r>
              <a:rPr lang="en-US" dirty="0"/>
              <a:t>Americans with Disabilities Act (ADA) of 1990, as amended</a:t>
            </a:r>
          </a:p>
          <a:p>
            <a:pPr algn="ctr"/>
            <a:endParaRPr lang="en-US" dirty="0"/>
          </a:p>
          <a:p>
            <a:pPr algn="ctr"/>
            <a:r>
              <a:rPr lang="en-US" dirty="0"/>
              <a:t>Section 503 of the Rehabilitation Act of 1973</a:t>
            </a:r>
          </a:p>
          <a:p>
            <a:endParaRPr lang="en-US" dirty="0"/>
          </a:p>
        </p:txBody>
      </p:sp>
    </p:spTree>
    <p:extLst>
      <p:ext uri="{BB962C8B-B14F-4D97-AF65-F5344CB8AC3E}">
        <p14:creationId xmlns:p14="http://schemas.microsoft.com/office/powerpoint/2010/main" val="4099101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09504" y="415038"/>
            <a:ext cx="3685433" cy="254528"/>
          </a:xfrm>
          <a:prstGeom prst="rect">
            <a:avLst/>
          </a:prstGeom>
        </p:spPr>
        <p:txBody>
          <a:bodyPr vert="horz" wrap="square" lIns="0" tIns="8226" rIns="0" bIns="0" rtlCol="0">
            <a:spAutoFit/>
          </a:bodyPr>
          <a:lstStyle/>
          <a:p>
            <a:pPr marL="8659">
              <a:spcBef>
                <a:spcPts val="65"/>
              </a:spcBef>
            </a:pPr>
            <a:r>
              <a:rPr sz="1600" b="1" i="1" u="heavy" spc="-3" dirty="0">
                <a:uFill>
                  <a:solidFill>
                    <a:srgbClr val="000000"/>
                  </a:solidFill>
                </a:uFill>
                <a:latin typeface="Calisto MT"/>
                <a:cs typeface="Calisto MT"/>
              </a:rPr>
              <a:t>AUSTIN PEAY STATE</a:t>
            </a:r>
            <a:r>
              <a:rPr sz="1600" b="1" i="1" u="heavy" spc="-7" dirty="0">
                <a:uFill>
                  <a:solidFill>
                    <a:srgbClr val="000000"/>
                  </a:solidFill>
                </a:uFill>
                <a:latin typeface="Calisto MT"/>
                <a:cs typeface="Calisto MT"/>
              </a:rPr>
              <a:t> </a:t>
            </a:r>
            <a:r>
              <a:rPr sz="1600" b="1" i="1" u="heavy" spc="-3" dirty="0">
                <a:uFill>
                  <a:solidFill>
                    <a:srgbClr val="000000"/>
                  </a:solidFill>
                </a:uFill>
                <a:latin typeface="Calisto MT"/>
                <a:cs typeface="Calisto MT"/>
              </a:rPr>
              <a:t>UNIVERSITY</a:t>
            </a:r>
            <a:endParaRPr sz="1600" dirty="0">
              <a:latin typeface="Calisto MT"/>
              <a:cs typeface="Calisto MT"/>
            </a:endParaRPr>
          </a:p>
        </p:txBody>
      </p:sp>
      <p:sp>
        <p:nvSpPr>
          <p:cNvPr id="3" name="object 3"/>
          <p:cNvSpPr txBox="1">
            <a:spLocks noGrp="1"/>
          </p:cNvSpPr>
          <p:nvPr>
            <p:ph type="title"/>
          </p:nvPr>
        </p:nvSpPr>
        <p:spPr>
          <a:xfrm>
            <a:off x="693683" y="703345"/>
            <a:ext cx="8198069" cy="562304"/>
          </a:xfrm>
          <a:prstGeom prst="rect">
            <a:avLst/>
          </a:prstGeom>
        </p:spPr>
        <p:txBody>
          <a:bodyPr vert="horz" wrap="square" lIns="0" tIns="8226" rIns="0" bIns="0" rtlCol="0" anchor="ctr">
            <a:spAutoFit/>
          </a:bodyPr>
          <a:lstStyle/>
          <a:p>
            <a:pPr marL="19049" algn="ctr">
              <a:spcBef>
                <a:spcPts val="65"/>
              </a:spcBef>
            </a:pPr>
            <a:r>
              <a:rPr lang="en-US" sz="3600" spc="-3" dirty="0"/>
              <a:t>Open Forum Comment Form</a:t>
            </a:r>
            <a:endParaRPr sz="3600" spc="-3" dirty="0"/>
          </a:p>
        </p:txBody>
      </p:sp>
      <p:graphicFrame>
        <p:nvGraphicFramePr>
          <p:cNvPr id="4" name="object 4"/>
          <p:cNvGraphicFramePr>
            <a:graphicFrameLocks noGrp="1"/>
          </p:cNvGraphicFramePr>
          <p:nvPr/>
        </p:nvGraphicFramePr>
        <p:xfrm>
          <a:off x="2652799" y="1296265"/>
          <a:ext cx="3834245" cy="330200"/>
        </p:xfrm>
        <a:graphic>
          <a:graphicData uri="http://schemas.openxmlformats.org/drawingml/2006/table">
            <a:tbl>
              <a:tblPr firstRow="1" bandRow="1">
                <a:tableStyleId>{2D5ABB26-0587-4C30-8999-92F81FD0307C}</a:tableStyleId>
              </a:tblPr>
              <a:tblGrid>
                <a:gridCol w="1293668">
                  <a:extLst>
                    <a:ext uri="{9D8B030D-6E8A-4147-A177-3AD203B41FA5}">
                      <a16:colId xmlns:a16="http://schemas.microsoft.com/office/drawing/2014/main" val="20000"/>
                    </a:ext>
                  </a:extLst>
                </a:gridCol>
                <a:gridCol w="2540577">
                  <a:extLst>
                    <a:ext uri="{9D8B030D-6E8A-4147-A177-3AD203B41FA5}">
                      <a16:colId xmlns:a16="http://schemas.microsoft.com/office/drawing/2014/main" val="20001"/>
                    </a:ext>
                  </a:extLst>
                </a:gridCol>
              </a:tblGrid>
              <a:tr h="123652">
                <a:tc>
                  <a:txBody>
                    <a:bodyPr/>
                    <a:lstStyle/>
                    <a:p>
                      <a:pPr marL="68580">
                        <a:lnSpc>
                          <a:spcPts val="1330"/>
                        </a:lnSpc>
                      </a:pPr>
                      <a:r>
                        <a:rPr sz="800" spc="-5" dirty="0">
                          <a:latin typeface="Times New Roman"/>
                          <a:cs typeface="Times New Roman"/>
                        </a:rPr>
                        <a:t>NAME OF</a:t>
                      </a:r>
                      <a:r>
                        <a:rPr sz="800" spc="-10" dirty="0">
                          <a:latin typeface="Times New Roman"/>
                          <a:cs typeface="Times New Roman"/>
                        </a:rPr>
                        <a:t> APPLICANT</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24171">
                <a:tc>
                  <a:txBody>
                    <a:bodyPr/>
                    <a:lstStyle/>
                    <a:p>
                      <a:pPr marL="68580">
                        <a:lnSpc>
                          <a:spcPts val="1335"/>
                        </a:lnSpc>
                      </a:pPr>
                      <a:r>
                        <a:rPr sz="800" spc="-5" dirty="0">
                          <a:latin typeface="Times New Roman"/>
                          <a:cs typeface="Times New Roman"/>
                        </a:rPr>
                        <a:t>POSITION APPLIED</a:t>
                      </a:r>
                      <a:r>
                        <a:rPr sz="800" spc="-25" dirty="0">
                          <a:latin typeface="Times New Roman"/>
                          <a:cs typeface="Times New Roman"/>
                        </a:rPr>
                        <a:t> </a:t>
                      </a:r>
                      <a:r>
                        <a:rPr sz="800" spc="-10" dirty="0">
                          <a:latin typeface="Times New Roman"/>
                          <a:cs typeface="Times New Roman"/>
                        </a:rPr>
                        <a:t>FOR</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7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
        <p:nvSpPr>
          <p:cNvPr id="5" name="object 5"/>
          <p:cNvSpPr txBox="1"/>
          <p:nvPr/>
        </p:nvSpPr>
        <p:spPr>
          <a:xfrm>
            <a:off x="2694068" y="1650249"/>
            <a:ext cx="1233487" cy="134612"/>
          </a:xfrm>
          <a:prstGeom prst="rect">
            <a:avLst/>
          </a:prstGeom>
        </p:spPr>
        <p:txBody>
          <a:bodyPr vert="horz" wrap="square" lIns="0" tIns="8659" rIns="0" bIns="0" rtlCol="0">
            <a:spAutoFit/>
          </a:bodyPr>
          <a:lstStyle/>
          <a:p>
            <a:pPr marL="8659">
              <a:spcBef>
                <a:spcPts val="68"/>
              </a:spcBef>
            </a:pPr>
            <a:r>
              <a:rPr sz="818" i="1" dirty="0">
                <a:latin typeface="Calisto MT"/>
                <a:cs typeface="Calisto MT"/>
              </a:rPr>
              <a:t>Please note observations</a:t>
            </a:r>
            <a:r>
              <a:rPr sz="818" i="1" spc="-61" dirty="0">
                <a:latin typeface="Calisto MT"/>
                <a:cs typeface="Calisto MT"/>
              </a:rPr>
              <a:t> </a:t>
            </a:r>
            <a:r>
              <a:rPr sz="818" i="1" dirty="0">
                <a:latin typeface="Calisto MT"/>
                <a:cs typeface="Calisto MT"/>
              </a:rPr>
              <a:t>below.</a:t>
            </a:r>
            <a:endParaRPr sz="818" dirty="0">
              <a:latin typeface="Calisto MT"/>
              <a:cs typeface="Calisto MT"/>
            </a:endParaRPr>
          </a:p>
        </p:txBody>
      </p:sp>
      <p:graphicFrame>
        <p:nvGraphicFramePr>
          <p:cNvPr id="6" name="object 6"/>
          <p:cNvGraphicFramePr>
            <a:graphicFrameLocks noGrp="1"/>
          </p:cNvGraphicFramePr>
          <p:nvPr/>
        </p:nvGraphicFramePr>
        <p:xfrm>
          <a:off x="2653209" y="1812538"/>
          <a:ext cx="3820824" cy="4121688"/>
        </p:xfrm>
        <a:graphic>
          <a:graphicData uri="http://schemas.openxmlformats.org/drawingml/2006/table">
            <a:tbl>
              <a:tblPr firstRow="1" bandRow="1">
                <a:tableStyleId>{2D5ABB26-0587-4C30-8999-92F81FD0307C}</a:tableStyleId>
              </a:tblPr>
              <a:tblGrid>
                <a:gridCol w="1925782">
                  <a:extLst>
                    <a:ext uri="{9D8B030D-6E8A-4147-A177-3AD203B41FA5}">
                      <a16:colId xmlns:a16="http://schemas.microsoft.com/office/drawing/2014/main" val="20000"/>
                    </a:ext>
                  </a:extLst>
                </a:gridCol>
                <a:gridCol w="1895042">
                  <a:extLst>
                    <a:ext uri="{9D8B030D-6E8A-4147-A177-3AD203B41FA5}">
                      <a16:colId xmlns:a16="http://schemas.microsoft.com/office/drawing/2014/main" val="20001"/>
                    </a:ext>
                  </a:extLst>
                </a:gridCol>
              </a:tblGrid>
              <a:tr h="1398144">
                <a:tc gridSpan="2">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155279">
                <a:tc gridSpan="2">
                  <a:txBody>
                    <a:bodyPr/>
                    <a:lstStyle/>
                    <a:p>
                      <a:pPr algn="ctr">
                        <a:lnSpc>
                          <a:spcPts val="1650"/>
                        </a:lnSpc>
                        <a:spcBef>
                          <a:spcPts val="45"/>
                        </a:spcBef>
                      </a:pPr>
                      <a:r>
                        <a:rPr sz="1000" spc="-5" dirty="0">
                          <a:latin typeface="Times New Roman"/>
                          <a:cs typeface="Times New Roman"/>
                        </a:rPr>
                        <a:t>COMMENTS</a:t>
                      </a:r>
                      <a:endParaRPr sz="1000" dirty="0">
                        <a:latin typeface="Times New Roman"/>
                        <a:cs typeface="Times New Roman"/>
                      </a:endParaRPr>
                    </a:p>
                  </a:txBody>
                  <a:tcPr marL="0" marR="0" marT="3897" marB="0">
                    <a:lnL w="6350">
                      <a:solidFill>
                        <a:srgbClr val="000000"/>
                      </a:solidFill>
                      <a:prstDash val="solid"/>
                    </a:lnL>
                    <a:lnR w="6350">
                      <a:solidFill>
                        <a:srgbClr val="000000"/>
                      </a:solidFill>
                      <a:prstDash val="solid"/>
                    </a:lnR>
                    <a:lnT w="1270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123652">
                <a:tc>
                  <a:txBody>
                    <a:bodyPr/>
                    <a:lstStyle/>
                    <a:p>
                      <a:pPr marL="305435">
                        <a:lnSpc>
                          <a:spcPts val="1330"/>
                        </a:lnSpc>
                      </a:pPr>
                      <a:r>
                        <a:rPr sz="800" spc="-5" dirty="0">
                          <a:latin typeface="Times New Roman"/>
                          <a:cs typeface="Times New Roman"/>
                        </a:rPr>
                        <a:t>APPLICANT’S STRONG</a:t>
                      </a:r>
                      <a:r>
                        <a:rPr sz="800" spc="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68935">
                        <a:lnSpc>
                          <a:spcPts val="1330"/>
                        </a:lnSpc>
                      </a:pPr>
                      <a:r>
                        <a:rPr sz="800" spc="-5" dirty="0">
                          <a:latin typeface="Times New Roman"/>
                          <a:cs typeface="Times New Roman"/>
                        </a:rPr>
                        <a:t>APPLICANT’S </a:t>
                      </a:r>
                      <a:r>
                        <a:rPr sz="800" spc="-10" dirty="0">
                          <a:latin typeface="Times New Roman"/>
                          <a:cs typeface="Times New Roman"/>
                        </a:rPr>
                        <a:t>WEAK</a:t>
                      </a:r>
                      <a:r>
                        <a:rPr sz="800" spc="15" dirty="0">
                          <a:latin typeface="Times New Roman"/>
                          <a:cs typeface="Times New Roman"/>
                        </a:rPr>
                        <a:t> </a:t>
                      </a:r>
                      <a:r>
                        <a:rPr sz="800" spc="-5" dirty="0">
                          <a:latin typeface="Times New Roman"/>
                          <a:cs typeface="Times New Roman"/>
                        </a:rPr>
                        <a:t>POINTS</a:t>
                      </a:r>
                      <a:endParaRPr sz="8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2338647">
                <a:tc>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0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bl>
          </a:graphicData>
        </a:graphic>
      </p:graphicFrame>
      <p:sp>
        <p:nvSpPr>
          <p:cNvPr id="7" name="object 7"/>
          <p:cNvSpPr txBox="1"/>
          <p:nvPr/>
        </p:nvSpPr>
        <p:spPr>
          <a:xfrm>
            <a:off x="2697047" y="5997589"/>
            <a:ext cx="1407968" cy="754414"/>
          </a:xfrm>
          <a:prstGeom prst="rect">
            <a:avLst/>
          </a:prstGeom>
        </p:spPr>
        <p:txBody>
          <a:bodyPr vert="horz" wrap="square" lIns="0" tIns="58016" rIns="0" bIns="0" rtlCol="0">
            <a:spAutoFit/>
          </a:bodyPr>
          <a:lstStyle/>
          <a:p>
            <a:pPr marL="8659">
              <a:spcBef>
                <a:spcPts val="457"/>
              </a:spcBef>
              <a:tabLst>
                <a:tab pos="894027" algn="l"/>
              </a:tabLst>
            </a:pPr>
            <a:r>
              <a:rPr sz="1227" b="1" spc="-5" baseline="2314" dirty="0">
                <a:latin typeface="Times New Roman"/>
                <a:cs typeface="Times New Roman"/>
              </a:rPr>
              <a:t>APSU Affiliation:	</a:t>
            </a:r>
            <a:r>
              <a:rPr sz="818" spc="-3" dirty="0">
                <a:latin typeface="Times New Roman"/>
                <a:cs typeface="Times New Roman"/>
              </a:rPr>
              <a:t>Faculty</a:t>
            </a:r>
            <a:endParaRPr sz="818" dirty="0">
              <a:latin typeface="Times New Roman"/>
              <a:cs typeface="Times New Roman"/>
            </a:endParaRPr>
          </a:p>
          <a:p>
            <a:pPr marL="884070">
              <a:spcBef>
                <a:spcPts val="389"/>
              </a:spcBef>
            </a:pPr>
            <a:r>
              <a:rPr sz="818" spc="-3" dirty="0">
                <a:latin typeface="Times New Roman"/>
                <a:cs typeface="Times New Roman"/>
              </a:rPr>
              <a:t>Staff</a:t>
            </a:r>
            <a:endParaRPr sz="818" dirty="0">
              <a:latin typeface="Times New Roman"/>
              <a:cs typeface="Times New Roman"/>
            </a:endParaRPr>
          </a:p>
          <a:p>
            <a:pPr marL="848135">
              <a:spcBef>
                <a:spcPts val="433"/>
              </a:spcBef>
            </a:pPr>
            <a:r>
              <a:rPr sz="818" spc="-3" dirty="0">
                <a:latin typeface="Times New Roman"/>
                <a:cs typeface="Times New Roman"/>
              </a:rPr>
              <a:t>Grad</a:t>
            </a:r>
            <a:r>
              <a:rPr sz="818" spc="-48" dirty="0">
                <a:latin typeface="Times New Roman"/>
                <a:cs typeface="Times New Roman"/>
              </a:rPr>
              <a:t> </a:t>
            </a:r>
            <a:r>
              <a:rPr sz="818" spc="-3" dirty="0">
                <a:latin typeface="Times New Roman"/>
                <a:cs typeface="Times New Roman"/>
              </a:rPr>
              <a:t>Student</a:t>
            </a:r>
            <a:endParaRPr sz="818" dirty="0">
              <a:latin typeface="Times New Roman"/>
              <a:cs typeface="Times New Roman"/>
            </a:endParaRPr>
          </a:p>
          <a:p>
            <a:pPr marL="868484">
              <a:spcBef>
                <a:spcPts val="706"/>
              </a:spcBef>
            </a:pPr>
            <a:r>
              <a:rPr sz="818" spc="-3" dirty="0">
                <a:latin typeface="Times New Roman"/>
                <a:cs typeface="Times New Roman"/>
              </a:rPr>
              <a:t>UG</a:t>
            </a:r>
            <a:r>
              <a:rPr sz="818" spc="-27" dirty="0">
                <a:latin typeface="Times New Roman"/>
                <a:cs typeface="Times New Roman"/>
              </a:rPr>
              <a:t> </a:t>
            </a:r>
            <a:r>
              <a:rPr sz="818" spc="-3" dirty="0">
                <a:latin typeface="Times New Roman"/>
                <a:cs typeface="Times New Roman"/>
              </a:rPr>
              <a:t>Student</a:t>
            </a:r>
            <a:endParaRPr sz="818" dirty="0">
              <a:latin typeface="Times New Roman"/>
              <a:cs typeface="Times New Roman"/>
            </a:endParaRPr>
          </a:p>
        </p:txBody>
      </p:sp>
      <p:sp>
        <p:nvSpPr>
          <p:cNvPr id="8" name="object 8"/>
          <p:cNvSpPr/>
          <p:nvPr/>
        </p:nvSpPr>
        <p:spPr>
          <a:xfrm>
            <a:off x="3923512" y="6030752"/>
            <a:ext cx="167986" cy="137247"/>
          </a:xfrm>
          <a:custGeom>
            <a:avLst/>
            <a:gdLst/>
            <a:ahLst/>
            <a:cxnLst/>
            <a:rect l="l" t="t" r="r" b="b"/>
            <a:pathLst>
              <a:path w="246380" h="201295">
                <a:moveTo>
                  <a:pt x="0" y="200880"/>
                </a:moveTo>
                <a:lnTo>
                  <a:pt x="245938" y="200880"/>
                </a:lnTo>
                <a:lnTo>
                  <a:pt x="245938" y="0"/>
                </a:lnTo>
                <a:lnTo>
                  <a:pt x="0" y="0"/>
                </a:lnTo>
                <a:lnTo>
                  <a:pt x="0" y="200880"/>
                </a:lnTo>
                <a:close/>
              </a:path>
            </a:pathLst>
          </a:custGeom>
          <a:ln w="12700">
            <a:solidFill>
              <a:srgbClr val="000000"/>
            </a:solidFill>
          </a:ln>
        </p:spPr>
        <p:txBody>
          <a:bodyPr wrap="square" lIns="0" tIns="0" rIns="0" bIns="0" rtlCol="0"/>
          <a:lstStyle/>
          <a:p>
            <a:endParaRPr sz="1227" dirty="0"/>
          </a:p>
        </p:txBody>
      </p:sp>
      <p:sp>
        <p:nvSpPr>
          <p:cNvPr id="9" name="object 9"/>
          <p:cNvSpPr/>
          <p:nvPr/>
        </p:nvSpPr>
        <p:spPr>
          <a:xfrm>
            <a:off x="3923512" y="6220198"/>
            <a:ext cx="173182" cy="147205"/>
          </a:xfrm>
          <a:custGeom>
            <a:avLst/>
            <a:gdLst/>
            <a:ahLst/>
            <a:cxnLst/>
            <a:rect l="l" t="t" r="r" b="b"/>
            <a:pathLst>
              <a:path w="254000" h="215900">
                <a:moveTo>
                  <a:pt x="0" y="215899"/>
                </a:moveTo>
                <a:lnTo>
                  <a:pt x="253447" y="215899"/>
                </a:lnTo>
                <a:lnTo>
                  <a:pt x="253447" y="0"/>
                </a:lnTo>
                <a:lnTo>
                  <a:pt x="0" y="0"/>
                </a:lnTo>
                <a:lnTo>
                  <a:pt x="0" y="215899"/>
                </a:lnTo>
                <a:close/>
              </a:path>
            </a:pathLst>
          </a:custGeom>
          <a:ln w="12700">
            <a:solidFill>
              <a:srgbClr val="000000"/>
            </a:solidFill>
          </a:ln>
        </p:spPr>
        <p:txBody>
          <a:bodyPr wrap="square" lIns="0" tIns="0" rIns="0" bIns="0" rtlCol="0"/>
          <a:lstStyle/>
          <a:p>
            <a:endParaRPr sz="1227" dirty="0"/>
          </a:p>
        </p:txBody>
      </p:sp>
      <p:sp>
        <p:nvSpPr>
          <p:cNvPr id="10" name="object 10"/>
          <p:cNvSpPr/>
          <p:nvPr/>
        </p:nvSpPr>
        <p:spPr>
          <a:xfrm>
            <a:off x="4164156" y="6378922"/>
            <a:ext cx="147205" cy="147205"/>
          </a:xfrm>
          <a:custGeom>
            <a:avLst/>
            <a:gdLst/>
            <a:ahLst/>
            <a:cxnLst/>
            <a:rect l="l" t="t" r="r" b="b"/>
            <a:pathLst>
              <a:path w="215900" h="215900">
                <a:moveTo>
                  <a:pt x="0" y="215900"/>
                </a:moveTo>
                <a:lnTo>
                  <a:pt x="215900" y="215900"/>
                </a:lnTo>
                <a:lnTo>
                  <a:pt x="215900" y="0"/>
                </a:lnTo>
                <a:lnTo>
                  <a:pt x="0" y="0"/>
                </a:lnTo>
                <a:lnTo>
                  <a:pt x="0" y="215900"/>
                </a:lnTo>
                <a:close/>
              </a:path>
            </a:pathLst>
          </a:custGeom>
          <a:ln w="12700">
            <a:solidFill>
              <a:srgbClr val="000000"/>
            </a:solidFill>
          </a:ln>
        </p:spPr>
        <p:txBody>
          <a:bodyPr wrap="square" lIns="0" tIns="0" rIns="0" bIns="0" rtlCol="0"/>
          <a:lstStyle/>
          <a:p>
            <a:endParaRPr sz="1227" dirty="0"/>
          </a:p>
        </p:txBody>
      </p:sp>
      <p:sp>
        <p:nvSpPr>
          <p:cNvPr id="11" name="object 11"/>
          <p:cNvSpPr/>
          <p:nvPr/>
        </p:nvSpPr>
        <p:spPr>
          <a:xfrm>
            <a:off x="4169274" y="6583729"/>
            <a:ext cx="147205" cy="147205"/>
          </a:xfrm>
          <a:custGeom>
            <a:avLst/>
            <a:gdLst/>
            <a:ahLst/>
            <a:cxnLst/>
            <a:rect l="l" t="t" r="r" b="b"/>
            <a:pathLst>
              <a:path w="215900" h="215900">
                <a:moveTo>
                  <a:pt x="0" y="215900"/>
                </a:moveTo>
                <a:lnTo>
                  <a:pt x="215900" y="215900"/>
                </a:lnTo>
                <a:lnTo>
                  <a:pt x="215900" y="0"/>
                </a:lnTo>
                <a:lnTo>
                  <a:pt x="0" y="0"/>
                </a:lnTo>
                <a:lnTo>
                  <a:pt x="0" y="215900"/>
                </a:lnTo>
                <a:close/>
              </a:path>
            </a:pathLst>
          </a:custGeom>
          <a:ln w="12700">
            <a:solidFill>
              <a:srgbClr val="000000"/>
            </a:solidFill>
          </a:ln>
        </p:spPr>
        <p:txBody>
          <a:bodyPr wrap="square" lIns="0" tIns="0" rIns="0" bIns="0" rtlCol="0"/>
          <a:lstStyle/>
          <a:p>
            <a:endParaRPr sz="1227" dirty="0"/>
          </a:p>
        </p:txBody>
      </p:sp>
    </p:spTree>
    <p:extLst>
      <p:ext uri="{BB962C8B-B14F-4D97-AF65-F5344CB8AC3E}">
        <p14:creationId xmlns:p14="http://schemas.microsoft.com/office/powerpoint/2010/main" val="3177690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2053884">
            <a:off x="129682" y="2151610"/>
            <a:ext cx="4479175" cy="1774167"/>
          </a:xfrm>
        </p:spPr>
        <p:txBody>
          <a:bodyPr>
            <a:noAutofit/>
          </a:bodyPr>
          <a:lstStyle/>
          <a:p>
            <a:r>
              <a:rPr lang="en-US" sz="4400" dirty="0"/>
              <a:t>Recommendation</a:t>
            </a:r>
          </a:p>
        </p:txBody>
      </p:sp>
      <p:pic>
        <p:nvPicPr>
          <p:cNvPr id="3" name="Picture Placeholder 2"/>
          <p:cNvPicPr>
            <a:picLocks noGrp="1" noChangeAspect="1"/>
          </p:cNvPicPr>
          <p:nvPr>
            <p:ph type="pic" idx="1"/>
          </p:nvPr>
        </p:nvPicPr>
        <p:blipFill>
          <a:blip r:embed="rId3">
            <a:extLst>
              <a:ext uri="{28A0092B-C50C-407E-A947-70E740481C1C}">
                <a14:useLocalDpi xmlns:a14="http://schemas.microsoft.com/office/drawing/2010/main" val="0"/>
              </a:ext>
            </a:extLst>
          </a:blip>
          <a:srcRect l="4171" r="4171"/>
          <a:stretch>
            <a:fillRect/>
          </a:stretch>
        </p:blipFill>
        <p:spPr>
          <a:xfrm>
            <a:off x="4462820" y="2225716"/>
            <a:ext cx="3381769" cy="3150414"/>
          </a:xfrm>
        </p:spPr>
      </p:pic>
    </p:spTree>
    <p:extLst>
      <p:ext uri="{BB962C8B-B14F-4D97-AF65-F5344CB8AC3E}">
        <p14:creationId xmlns:p14="http://schemas.microsoft.com/office/powerpoint/2010/main" val="4177152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813" y="465219"/>
            <a:ext cx="8548255" cy="1026697"/>
          </a:xfrm>
        </p:spPr>
        <p:txBody>
          <a:bodyPr>
            <a:normAutofit/>
          </a:bodyPr>
          <a:lstStyle/>
          <a:p>
            <a:pPr algn="ctr"/>
            <a:r>
              <a:rPr lang="en-US" u="sng" dirty="0"/>
              <a:t>Recommendation</a:t>
            </a:r>
            <a:endParaRPr lang="en-US" dirty="0"/>
          </a:p>
        </p:txBody>
      </p:sp>
      <p:sp>
        <p:nvSpPr>
          <p:cNvPr id="3" name="Subtitle 2"/>
          <p:cNvSpPr>
            <a:spLocks noGrp="1"/>
          </p:cNvSpPr>
          <p:nvPr>
            <p:ph idx="1"/>
          </p:nvPr>
        </p:nvSpPr>
        <p:spPr>
          <a:xfrm>
            <a:off x="112427" y="1491916"/>
            <a:ext cx="8720641" cy="4772891"/>
          </a:xfrm>
        </p:spPr>
        <p:txBody>
          <a:bodyPr>
            <a:normAutofit lnSpcReduction="10000"/>
          </a:bodyPr>
          <a:lstStyle/>
          <a:p>
            <a:r>
              <a:rPr lang="en-US" sz="2600" dirty="0"/>
              <a:t>Committee deliberates.</a:t>
            </a:r>
          </a:p>
          <a:p>
            <a:pPr marL="82296" indent="0">
              <a:buNone/>
            </a:pPr>
            <a:endParaRPr lang="en-US" sz="2600" dirty="0"/>
          </a:p>
          <a:p>
            <a:r>
              <a:rPr lang="en-US" sz="2600" dirty="0"/>
              <a:t>Search Committee Chair informs Department Chair of the Search Committee’s recommendation.</a:t>
            </a:r>
          </a:p>
          <a:p>
            <a:endParaRPr lang="en-US" sz="2600" dirty="0"/>
          </a:p>
          <a:p>
            <a:r>
              <a:rPr lang="en-US" sz="2600" dirty="0"/>
              <a:t>Department Chair will “recommend candidate for hire” and initiate the “hiring proposal” via PeopleAdmin. </a:t>
            </a:r>
          </a:p>
          <a:p>
            <a:endParaRPr lang="en-US" sz="2600" dirty="0"/>
          </a:p>
          <a:p>
            <a:r>
              <a:rPr lang="en-US" sz="2600" dirty="0"/>
              <a:t>When received - OEAI will review/approve the hiring proposal and move it in the workflow to Human Resources (HR).</a:t>
            </a:r>
          </a:p>
          <a:p>
            <a:pPr marL="1572768" lvl="4" indent="-457200">
              <a:buFont typeface="+mj-lt"/>
              <a:buAutoNum type="arabicPeriod" startAt="6"/>
            </a:pPr>
            <a:endParaRPr lang="en-US" sz="2400" dirty="0"/>
          </a:p>
        </p:txBody>
      </p:sp>
    </p:spTree>
    <p:extLst>
      <p:ext uri="{BB962C8B-B14F-4D97-AF65-F5344CB8AC3E}">
        <p14:creationId xmlns:p14="http://schemas.microsoft.com/office/powerpoint/2010/main" val="94955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2053884">
            <a:off x="94295" y="2266525"/>
            <a:ext cx="4887734" cy="1774167"/>
          </a:xfrm>
        </p:spPr>
        <p:txBody>
          <a:bodyPr>
            <a:noAutofit/>
          </a:bodyPr>
          <a:lstStyle/>
          <a:p>
            <a:r>
              <a:rPr lang="en-US" sz="4800" dirty="0"/>
              <a:t>Documentation</a:t>
            </a:r>
          </a:p>
        </p:txBody>
      </p:sp>
      <p:pic>
        <p:nvPicPr>
          <p:cNvPr id="3" name="Picture Placeholder 2"/>
          <p:cNvPicPr>
            <a:picLocks noGrp="1" noChangeAspect="1"/>
          </p:cNvPicPr>
          <p:nvPr>
            <p:ph type="pic" idx="1"/>
          </p:nvPr>
        </p:nvPicPr>
        <p:blipFill>
          <a:blip r:embed="rId3" cstate="email">
            <a:extLst>
              <a:ext uri="{28A0092B-C50C-407E-A947-70E740481C1C}">
                <a14:useLocalDpi xmlns:a14="http://schemas.microsoft.com/office/drawing/2010/main" val="0"/>
              </a:ext>
            </a:extLst>
          </a:blip>
          <a:stretch>
            <a:fillRect/>
          </a:stretch>
        </p:blipFill>
        <p:spPr>
          <a:xfrm>
            <a:off x="4975513" y="1789937"/>
            <a:ext cx="2741395" cy="3150414"/>
          </a:xfrm>
        </p:spPr>
      </p:pic>
    </p:spTree>
    <p:extLst>
      <p:ext uri="{BB962C8B-B14F-4D97-AF65-F5344CB8AC3E}">
        <p14:creationId xmlns:p14="http://schemas.microsoft.com/office/powerpoint/2010/main" val="25828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05" y="497303"/>
            <a:ext cx="8548255" cy="882318"/>
          </a:xfrm>
        </p:spPr>
        <p:txBody>
          <a:bodyPr>
            <a:normAutofit/>
          </a:bodyPr>
          <a:lstStyle/>
          <a:p>
            <a:pPr algn="ctr"/>
            <a:r>
              <a:rPr lang="en-US" u="sng" dirty="0"/>
              <a:t>Documentation</a:t>
            </a:r>
            <a:endParaRPr lang="en-US" dirty="0"/>
          </a:p>
        </p:txBody>
      </p:sp>
      <p:sp>
        <p:nvSpPr>
          <p:cNvPr id="3" name="Subtitle 2"/>
          <p:cNvSpPr>
            <a:spLocks noGrp="1"/>
          </p:cNvSpPr>
          <p:nvPr>
            <p:ph idx="1"/>
          </p:nvPr>
        </p:nvSpPr>
        <p:spPr>
          <a:xfrm>
            <a:off x="198619" y="1491916"/>
            <a:ext cx="8720641" cy="5237747"/>
          </a:xfrm>
        </p:spPr>
        <p:txBody>
          <a:bodyPr>
            <a:normAutofit/>
          </a:bodyPr>
          <a:lstStyle/>
          <a:p>
            <a:r>
              <a:rPr lang="en-US" b="1" dirty="0"/>
              <a:t>Committee Chair will collect:</a:t>
            </a:r>
          </a:p>
          <a:p>
            <a:pPr lvl="1"/>
            <a:r>
              <a:rPr lang="en-US" dirty="0"/>
              <a:t>Search rubrics;</a:t>
            </a:r>
          </a:p>
          <a:p>
            <a:pPr lvl="1"/>
            <a:r>
              <a:rPr lang="en-US" dirty="0"/>
              <a:t>Interview questions and answers;</a:t>
            </a:r>
          </a:p>
          <a:p>
            <a:pPr lvl="1"/>
            <a:r>
              <a:rPr lang="en-US" dirty="0"/>
              <a:t>Search committee evaluation forms signed by each committee member;</a:t>
            </a:r>
          </a:p>
          <a:p>
            <a:pPr lvl="1"/>
            <a:r>
              <a:rPr lang="en-US" dirty="0"/>
              <a:t>Teaching Observation Comment Forms, if applicable;</a:t>
            </a:r>
          </a:p>
          <a:p>
            <a:pPr lvl="1"/>
            <a:r>
              <a:rPr lang="en-US" dirty="0"/>
              <a:t>Presentation/Seminar Comment Forms, if applicable.</a:t>
            </a:r>
          </a:p>
          <a:p>
            <a:pPr lvl="1"/>
            <a:r>
              <a:rPr lang="en-US" dirty="0"/>
              <a:t>Open Forum Comment Forms, if applicable.</a:t>
            </a:r>
          </a:p>
          <a:p>
            <a:pPr lvl="1"/>
            <a:endParaRPr lang="en-US" dirty="0"/>
          </a:p>
          <a:p>
            <a:r>
              <a:rPr lang="en-US" dirty="0"/>
              <a:t>Department Chair will forward all documentation to OEAI. </a:t>
            </a:r>
          </a:p>
          <a:p>
            <a:endParaRPr lang="en-US" dirty="0"/>
          </a:p>
          <a:p>
            <a:r>
              <a:rPr lang="en-US" b="1" i="1" dirty="0"/>
              <a:t>Why? </a:t>
            </a:r>
          </a:p>
          <a:p>
            <a:pPr lvl="1"/>
            <a:endParaRPr lang="en-US" sz="2400" dirty="0"/>
          </a:p>
          <a:p>
            <a:pPr lvl="1"/>
            <a:endParaRPr lang="en-US" sz="2400" dirty="0"/>
          </a:p>
        </p:txBody>
      </p:sp>
    </p:spTree>
    <p:extLst>
      <p:ext uri="{BB962C8B-B14F-4D97-AF65-F5344CB8AC3E}">
        <p14:creationId xmlns:p14="http://schemas.microsoft.com/office/powerpoint/2010/main" val="22013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05" y="497303"/>
            <a:ext cx="8548255" cy="882318"/>
          </a:xfrm>
        </p:spPr>
        <p:txBody>
          <a:bodyPr>
            <a:normAutofit/>
          </a:bodyPr>
          <a:lstStyle/>
          <a:p>
            <a:pPr algn="ctr"/>
            <a:r>
              <a:rPr lang="en-US" u="sng" dirty="0"/>
              <a:t>Documentation</a:t>
            </a:r>
            <a:endParaRPr lang="en-US" dirty="0"/>
          </a:p>
        </p:txBody>
      </p:sp>
      <p:sp>
        <p:nvSpPr>
          <p:cNvPr id="3" name="Subtitle 2"/>
          <p:cNvSpPr>
            <a:spLocks noGrp="1"/>
          </p:cNvSpPr>
          <p:nvPr>
            <p:ph idx="1"/>
          </p:nvPr>
        </p:nvSpPr>
        <p:spPr>
          <a:xfrm>
            <a:off x="198619" y="1491916"/>
            <a:ext cx="8720641" cy="5237747"/>
          </a:xfrm>
        </p:spPr>
        <p:txBody>
          <a:bodyPr>
            <a:normAutofit/>
          </a:bodyPr>
          <a:lstStyle/>
          <a:p>
            <a:r>
              <a:rPr lang="en-US" b="1" i="1" dirty="0"/>
              <a:t>Federal Laws require that employers maintain records of all job applicants, including but not limited to, applicants interviewed and the reasons for the decision to hire or not to hire.</a:t>
            </a:r>
          </a:p>
          <a:p>
            <a:endParaRPr lang="en-US" b="1" i="1" dirty="0"/>
          </a:p>
          <a:p>
            <a:pPr marL="0" indent="0" algn="ctr">
              <a:buNone/>
            </a:pPr>
            <a:r>
              <a:rPr lang="en-US" b="1" dirty="0"/>
              <a:t>AND</a:t>
            </a:r>
          </a:p>
          <a:p>
            <a:endParaRPr lang="en-US" b="1" i="1" dirty="0"/>
          </a:p>
          <a:p>
            <a:r>
              <a:rPr lang="en-US" sz="2400" b="1" i="1" dirty="0"/>
              <a:t>APSU is a federal contractor and thus, OEAI has to certify that APSU has followed equal employment opportunity and affirmative action procedures.</a:t>
            </a:r>
            <a:endParaRPr lang="en-US" sz="2400" dirty="0"/>
          </a:p>
          <a:p>
            <a:pPr lvl="1"/>
            <a:endParaRPr lang="en-US" sz="2400" dirty="0"/>
          </a:p>
        </p:txBody>
      </p:sp>
    </p:spTree>
    <p:extLst>
      <p:ext uri="{BB962C8B-B14F-4D97-AF65-F5344CB8AC3E}">
        <p14:creationId xmlns:p14="http://schemas.microsoft.com/office/powerpoint/2010/main" val="3527739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05" y="497303"/>
            <a:ext cx="8548255" cy="882318"/>
          </a:xfrm>
        </p:spPr>
        <p:txBody>
          <a:bodyPr>
            <a:normAutofit/>
          </a:bodyPr>
          <a:lstStyle/>
          <a:p>
            <a:pPr algn="ctr"/>
            <a:r>
              <a:rPr lang="en-US" dirty="0"/>
              <a:t>Contact Information</a:t>
            </a:r>
          </a:p>
        </p:txBody>
      </p:sp>
      <p:sp>
        <p:nvSpPr>
          <p:cNvPr id="3" name="Subtitle 2"/>
          <p:cNvSpPr>
            <a:spLocks noGrp="1"/>
          </p:cNvSpPr>
          <p:nvPr>
            <p:ph idx="1"/>
          </p:nvPr>
        </p:nvSpPr>
        <p:spPr>
          <a:xfrm>
            <a:off x="198619" y="1491916"/>
            <a:ext cx="8720641" cy="5237747"/>
          </a:xfrm>
        </p:spPr>
        <p:txBody>
          <a:bodyPr>
            <a:normAutofit/>
          </a:bodyPr>
          <a:lstStyle/>
          <a:p>
            <a:pPr marL="0" indent="0" algn="ctr">
              <a:buNone/>
            </a:pPr>
            <a:endParaRPr lang="en-US" dirty="0"/>
          </a:p>
          <a:p>
            <a:pPr marL="0" indent="0" algn="ctr">
              <a:buNone/>
            </a:pPr>
            <a:r>
              <a:rPr lang="en-US" sz="3200" dirty="0"/>
              <a:t>Sheila M. Bryant</a:t>
            </a:r>
          </a:p>
          <a:p>
            <a:pPr marL="0" indent="0" algn="ctr">
              <a:buNone/>
            </a:pPr>
            <a:r>
              <a:rPr lang="en-US" sz="3200" dirty="0">
                <a:hlinkClick r:id="rId3"/>
              </a:rPr>
              <a:t>bryantsm@apsu.edu</a:t>
            </a:r>
            <a:endParaRPr lang="en-US" sz="3200" dirty="0"/>
          </a:p>
          <a:p>
            <a:pPr marL="0" indent="0" algn="ctr">
              <a:buNone/>
            </a:pPr>
            <a:r>
              <a:rPr lang="en-US" sz="3200" dirty="0"/>
              <a:t>(931) 221-7178</a:t>
            </a:r>
          </a:p>
          <a:p>
            <a:pPr marL="0" indent="0" algn="ctr">
              <a:buNone/>
            </a:pPr>
            <a:r>
              <a:rPr lang="en-US" sz="3200" dirty="0"/>
              <a:t>Office of Equity, Access, &amp; Inclusion</a:t>
            </a:r>
          </a:p>
          <a:p>
            <a:pPr marL="0" indent="0" algn="ctr">
              <a:buNone/>
            </a:pPr>
            <a:endParaRPr lang="en-US" sz="3200" dirty="0"/>
          </a:p>
          <a:p>
            <a:pPr marL="0" indent="0" algn="ctr">
              <a:buNone/>
            </a:pPr>
            <a:endParaRPr lang="en-US" sz="3200" dirty="0"/>
          </a:p>
          <a:p>
            <a:pPr marL="0" indent="0" algn="ctr">
              <a:buNone/>
            </a:pPr>
            <a:r>
              <a:rPr lang="en-US" sz="3200" b="1" dirty="0">
                <a:solidFill>
                  <a:schemeClr val="tx2"/>
                </a:solidFill>
              </a:rPr>
              <a:t>Thank you for attending!</a:t>
            </a:r>
          </a:p>
          <a:p>
            <a:endParaRPr lang="en-US" sz="3200" dirty="0"/>
          </a:p>
        </p:txBody>
      </p:sp>
    </p:spTree>
    <p:extLst>
      <p:ext uri="{BB962C8B-B14F-4D97-AF65-F5344CB8AC3E}">
        <p14:creationId xmlns:p14="http://schemas.microsoft.com/office/powerpoint/2010/main" val="3423414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05" y="497303"/>
            <a:ext cx="8548255" cy="882318"/>
          </a:xfrm>
        </p:spPr>
        <p:txBody>
          <a:bodyPr>
            <a:normAutofit/>
          </a:bodyPr>
          <a:lstStyle/>
          <a:p>
            <a:pPr algn="ctr"/>
            <a:r>
              <a:rPr lang="en-US" dirty="0"/>
              <a:t>Questions?</a:t>
            </a:r>
          </a:p>
        </p:txBody>
      </p:sp>
      <p:sp>
        <p:nvSpPr>
          <p:cNvPr id="3" name="Subtitle 2"/>
          <p:cNvSpPr>
            <a:spLocks noGrp="1"/>
          </p:cNvSpPr>
          <p:nvPr>
            <p:ph idx="1"/>
          </p:nvPr>
        </p:nvSpPr>
        <p:spPr>
          <a:xfrm>
            <a:off x="198619" y="1491916"/>
            <a:ext cx="8720641" cy="5237747"/>
          </a:xfrm>
        </p:spPr>
        <p:txBody>
          <a:bodyPr>
            <a:normAutofit/>
          </a:bodyPr>
          <a:lstStyle/>
          <a:p>
            <a:pPr marL="0" indent="0" algn="ctr">
              <a:buNone/>
            </a:pPr>
            <a:endParaRPr lang="en-US" dirty="0"/>
          </a:p>
          <a:p>
            <a:endParaRPr lang="en-US" sz="32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9359" y="2514600"/>
            <a:ext cx="3745282" cy="1828800"/>
          </a:xfrm>
          <a:prstGeom prst="rect">
            <a:avLst/>
          </a:prstGeom>
        </p:spPr>
      </p:pic>
    </p:spTree>
    <p:extLst>
      <p:ext uri="{BB962C8B-B14F-4D97-AF65-F5344CB8AC3E}">
        <p14:creationId xmlns:p14="http://schemas.microsoft.com/office/powerpoint/2010/main" val="3651219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a:bodyPr>
          <a:lstStyle/>
          <a:p>
            <a:pPr algn="ctr"/>
            <a:r>
              <a:rPr lang="en-US" u="sng" dirty="0"/>
              <a:t>The Business Case for Diversity</a:t>
            </a:r>
            <a:endParaRPr lang="en-US" dirty="0"/>
          </a:p>
        </p:txBody>
      </p:sp>
      <p:sp>
        <p:nvSpPr>
          <p:cNvPr id="3" name="Subtitle 2"/>
          <p:cNvSpPr>
            <a:spLocks noGrp="1"/>
          </p:cNvSpPr>
          <p:nvPr>
            <p:ph idx="1"/>
          </p:nvPr>
        </p:nvSpPr>
        <p:spPr>
          <a:xfrm>
            <a:off x="457199" y="1600199"/>
            <a:ext cx="8548255" cy="5257801"/>
          </a:xfrm>
        </p:spPr>
        <p:txBody>
          <a:bodyPr>
            <a:normAutofit/>
          </a:bodyPr>
          <a:lstStyle/>
          <a:p>
            <a:pPr marL="0" indent="0">
              <a:buNone/>
            </a:pPr>
            <a:r>
              <a:rPr lang="en-US" sz="3900" b="1" i="1" dirty="0"/>
              <a:t>“The diversity of a university’s faculty, staff, and students influences its strength, productivity, and intellectual personality.”</a:t>
            </a:r>
            <a:endParaRPr lang="en-US" sz="1000" b="1" dirty="0"/>
          </a:p>
          <a:p>
            <a:endParaRPr lang="en-US" sz="1000" b="1" dirty="0"/>
          </a:p>
          <a:p>
            <a:endParaRPr lang="en-US" sz="1000" b="1" dirty="0"/>
          </a:p>
          <a:p>
            <a:endParaRPr lang="en-US" sz="1000" b="1" dirty="0"/>
          </a:p>
          <a:p>
            <a:endParaRPr lang="en-US" sz="1000" b="1" dirty="0"/>
          </a:p>
          <a:p>
            <a:endParaRPr lang="en-US" sz="1000" b="1" dirty="0"/>
          </a:p>
          <a:p>
            <a:endParaRPr lang="en-US" sz="1000" b="1" dirty="0"/>
          </a:p>
          <a:p>
            <a:endParaRPr lang="en-US" sz="1000" b="1" dirty="0"/>
          </a:p>
          <a:p>
            <a:endParaRPr lang="en-US" sz="1000" b="1" dirty="0"/>
          </a:p>
          <a:p>
            <a:endParaRPr lang="en-US" sz="1000" b="1" dirty="0"/>
          </a:p>
          <a:p>
            <a:pPr marL="0" indent="0">
              <a:buNone/>
            </a:pPr>
            <a:r>
              <a:rPr lang="en-US" sz="1000" b="1" dirty="0"/>
              <a:t>Source:  Benefits and Challenges of Diversity in Academic Settings</a:t>
            </a:r>
            <a:r>
              <a:rPr lang="en-US" sz="1000" dirty="0"/>
              <a:t>, 2010, WISELI-University of Wisconsin-Madison</a:t>
            </a:r>
          </a:p>
          <a:p>
            <a:endParaRPr lang="en-US" dirty="0"/>
          </a:p>
        </p:txBody>
      </p:sp>
    </p:spTree>
    <p:extLst>
      <p:ext uri="{BB962C8B-B14F-4D97-AF65-F5344CB8AC3E}">
        <p14:creationId xmlns:p14="http://schemas.microsoft.com/office/powerpoint/2010/main" val="158206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sz="3600" u="sng" dirty="0"/>
              <a:t>The Business Case for Diversity (cont.)</a:t>
            </a:r>
            <a:br>
              <a:rPr lang="en-US" sz="3600" u="sng" dirty="0"/>
            </a:br>
            <a:r>
              <a:rPr lang="en-US" u="sng" dirty="0"/>
              <a:t>University Strategic Plan Goal 4: Diversity</a:t>
            </a:r>
            <a:endParaRPr lang="en-US" dirty="0"/>
          </a:p>
        </p:txBody>
      </p:sp>
      <p:sp>
        <p:nvSpPr>
          <p:cNvPr id="3" name="Subtitle 2"/>
          <p:cNvSpPr>
            <a:spLocks noGrp="1"/>
          </p:cNvSpPr>
          <p:nvPr>
            <p:ph idx="1"/>
          </p:nvPr>
        </p:nvSpPr>
        <p:spPr>
          <a:xfrm>
            <a:off x="457199" y="1600199"/>
            <a:ext cx="8548255" cy="4772891"/>
          </a:xfrm>
        </p:spPr>
        <p:txBody>
          <a:bodyPr>
            <a:normAutofit fontScale="92500" lnSpcReduction="10000"/>
          </a:bodyPr>
          <a:lstStyle/>
          <a:p>
            <a:pPr marL="0" indent="0">
              <a:buNone/>
            </a:pPr>
            <a:r>
              <a:rPr lang="en-US" sz="2800" dirty="0"/>
              <a:t>Diversity, an embedded piece of Austin Peay’s mission and vision, will gain renewed focus in the strategic plan as </a:t>
            </a:r>
            <a:r>
              <a:rPr lang="en-US" sz="2800" b="1" i="1" dirty="0"/>
              <a:t>the institution seeks to build a climate of inclusion that will facilitate access and foster enrollment growth and student success.</a:t>
            </a:r>
          </a:p>
          <a:p>
            <a:pPr marL="0" indent="0">
              <a:buNone/>
            </a:pPr>
            <a:br>
              <a:rPr lang="en-US" sz="2800" dirty="0"/>
            </a:br>
            <a:r>
              <a:rPr lang="en-US" sz="2800" dirty="0"/>
              <a:t>PRIORITY 4.2 • RECRUIT AND RETAIN A DIVERSE FACULTY AND STAFF</a:t>
            </a:r>
          </a:p>
          <a:p>
            <a:pPr algn="ctr"/>
            <a:endParaRPr lang="en-US" sz="2800" dirty="0"/>
          </a:p>
          <a:p>
            <a:r>
              <a:rPr lang="en-US" b="1" i="1" dirty="0"/>
              <a:t>Objective 4.2.1 - Recruit and retain diverse faculty (part-time, full-time) from identified underrepresented groups that mirror student population.</a:t>
            </a:r>
          </a:p>
          <a:p>
            <a:endParaRPr lang="en-US" b="1" dirty="0"/>
          </a:p>
          <a:p>
            <a:pPr marL="0" indent="0">
              <a:buNone/>
            </a:pPr>
            <a:endParaRPr lang="en-US" dirty="0"/>
          </a:p>
        </p:txBody>
      </p:sp>
    </p:spTree>
    <p:extLst>
      <p:ext uri="{BB962C8B-B14F-4D97-AF65-F5344CB8AC3E}">
        <p14:creationId xmlns:p14="http://schemas.microsoft.com/office/powerpoint/2010/main" val="3881874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University Strategic Plan Goal 4: Diversity</a:t>
            </a:r>
            <a:br>
              <a:rPr lang="en-US" u="sng" dirty="0"/>
            </a:br>
            <a:r>
              <a:rPr lang="en-US" u="sng" dirty="0">
                <a:solidFill>
                  <a:schemeClr val="tx1"/>
                </a:solidFill>
              </a:rPr>
              <a:t>How are we Doing?</a:t>
            </a:r>
            <a:endParaRPr lang="en-US"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201852505"/>
              </p:ext>
            </p:extLst>
          </p:nvPr>
        </p:nvGraphicFramePr>
        <p:xfrm>
          <a:off x="457199" y="2900702"/>
          <a:ext cx="4404528" cy="3266440"/>
        </p:xfrm>
        <a:graphic>
          <a:graphicData uri="http://schemas.openxmlformats.org/drawingml/2006/table">
            <a:tbl>
              <a:tblPr firstRow="1" bandRow="1">
                <a:tableStyleId>{5C22544A-7EE6-4342-B048-85BDC9FD1C3A}</a:tableStyleId>
              </a:tblPr>
              <a:tblGrid>
                <a:gridCol w="1312396">
                  <a:extLst>
                    <a:ext uri="{9D8B030D-6E8A-4147-A177-3AD203B41FA5}">
                      <a16:colId xmlns:a16="http://schemas.microsoft.com/office/drawing/2014/main" val="2406858587"/>
                    </a:ext>
                  </a:extLst>
                </a:gridCol>
                <a:gridCol w="723481">
                  <a:extLst>
                    <a:ext uri="{9D8B030D-6E8A-4147-A177-3AD203B41FA5}">
                      <a16:colId xmlns:a16="http://schemas.microsoft.com/office/drawing/2014/main" val="1072205930"/>
                    </a:ext>
                  </a:extLst>
                </a:gridCol>
                <a:gridCol w="1004835">
                  <a:extLst>
                    <a:ext uri="{9D8B030D-6E8A-4147-A177-3AD203B41FA5}">
                      <a16:colId xmlns:a16="http://schemas.microsoft.com/office/drawing/2014/main" val="1107838287"/>
                    </a:ext>
                  </a:extLst>
                </a:gridCol>
                <a:gridCol w="1363816">
                  <a:extLst>
                    <a:ext uri="{9D8B030D-6E8A-4147-A177-3AD203B41FA5}">
                      <a16:colId xmlns:a16="http://schemas.microsoft.com/office/drawing/2014/main" val="776301172"/>
                    </a:ext>
                  </a:extLst>
                </a:gridCol>
              </a:tblGrid>
              <a:tr h="370840">
                <a:tc>
                  <a:txBody>
                    <a:bodyPr/>
                    <a:lstStyle/>
                    <a:p>
                      <a:endParaRPr lang="en-US" sz="1100" dirty="0"/>
                    </a:p>
                  </a:txBody>
                  <a:tcPr/>
                </a:tc>
                <a:tc>
                  <a:txBody>
                    <a:bodyPr/>
                    <a:lstStyle/>
                    <a:p>
                      <a:r>
                        <a:rPr lang="en-US" sz="1100" dirty="0"/>
                        <a:t>% Student </a:t>
                      </a:r>
                    </a:p>
                  </a:txBody>
                  <a:tcPr/>
                </a:tc>
                <a:tc>
                  <a:txBody>
                    <a:bodyPr/>
                    <a:lstStyle/>
                    <a:p>
                      <a:r>
                        <a:rPr lang="en-US" sz="1100" dirty="0"/>
                        <a:t>% Faculty (FT)</a:t>
                      </a:r>
                    </a:p>
                  </a:txBody>
                  <a:tcPr/>
                </a:tc>
                <a:tc>
                  <a:txBody>
                    <a:bodyPr/>
                    <a:lstStyle/>
                    <a:p>
                      <a:r>
                        <a:rPr lang="en-US" sz="1100" dirty="0"/>
                        <a:t>% Faculty (Combined</a:t>
                      </a:r>
                      <a:r>
                        <a:rPr lang="en-US" sz="1100" baseline="0" dirty="0"/>
                        <a:t> – FT/PT)</a:t>
                      </a:r>
                      <a:endParaRPr lang="en-US" sz="1100" dirty="0"/>
                    </a:p>
                  </a:txBody>
                  <a:tcPr/>
                </a:tc>
                <a:extLst>
                  <a:ext uri="{0D108BD9-81ED-4DB2-BD59-A6C34878D82A}">
                    <a16:rowId xmlns:a16="http://schemas.microsoft.com/office/drawing/2014/main" val="3280769263"/>
                  </a:ext>
                </a:extLst>
              </a:tr>
              <a:tr h="370840">
                <a:tc>
                  <a:txBody>
                    <a:bodyPr/>
                    <a:lstStyle/>
                    <a:p>
                      <a:r>
                        <a:rPr lang="en-US" sz="1100" dirty="0">
                          <a:solidFill>
                            <a:srgbClr val="FF0000"/>
                          </a:solidFill>
                        </a:rPr>
                        <a:t>Hispanic/Latino</a:t>
                      </a:r>
                    </a:p>
                  </a:txBody>
                  <a:tcPr/>
                </a:tc>
                <a:tc>
                  <a:txBody>
                    <a:bodyPr/>
                    <a:lstStyle/>
                    <a:p>
                      <a:r>
                        <a:rPr lang="en-US" sz="1100" dirty="0">
                          <a:solidFill>
                            <a:srgbClr val="FF0000"/>
                          </a:solidFill>
                        </a:rPr>
                        <a:t>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rPr>
                        <a:t>2.6</a:t>
                      </a:r>
                    </a:p>
                    <a:p>
                      <a:endParaRPr lang="en-US" sz="1100" dirty="0">
                        <a:solidFill>
                          <a:srgbClr val="FF0000"/>
                        </a:solidFill>
                      </a:endParaRPr>
                    </a:p>
                  </a:txBody>
                  <a:tcPr/>
                </a:tc>
                <a:tc>
                  <a:txBody>
                    <a:bodyPr/>
                    <a:lstStyle/>
                    <a:p>
                      <a:r>
                        <a:rPr lang="en-US" sz="1100" dirty="0">
                          <a:solidFill>
                            <a:srgbClr val="FF0000"/>
                          </a:solidFill>
                        </a:rPr>
                        <a:t>2</a:t>
                      </a:r>
                    </a:p>
                  </a:txBody>
                  <a:tcPr/>
                </a:tc>
                <a:extLst>
                  <a:ext uri="{0D108BD9-81ED-4DB2-BD59-A6C34878D82A}">
                    <a16:rowId xmlns:a16="http://schemas.microsoft.com/office/drawing/2014/main" val="866762559"/>
                  </a:ext>
                </a:extLst>
              </a:tr>
              <a:tr h="370840">
                <a:tc>
                  <a:txBody>
                    <a:bodyPr/>
                    <a:lstStyle/>
                    <a:p>
                      <a:r>
                        <a:rPr lang="en-US" sz="1100" dirty="0"/>
                        <a:t>American Indian/Alaskan</a:t>
                      </a:r>
                      <a:r>
                        <a:rPr lang="en-US" sz="1100" baseline="0" dirty="0"/>
                        <a:t> Native</a:t>
                      </a:r>
                      <a:endParaRPr lang="en-US" sz="1100" dirty="0"/>
                    </a:p>
                  </a:txBody>
                  <a:tcPr/>
                </a:tc>
                <a:tc>
                  <a:txBody>
                    <a:bodyPr/>
                    <a:lstStyle/>
                    <a:p>
                      <a:r>
                        <a:rPr lang="en-US" sz="1100" dirty="0"/>
                        <a:t>.3</a:t>
                      </a:r>
                    </a:p>
                  </a:txBody>
                  <a:tcPr/>
                </a:tc>
                <a:tc>
                  <a:txBody>
                    <a:bodyPr/>
                    <a:lstStyle/>
                    <a:p>
                      <a:r>
                        <a:rPr lang="en-US" sz="1100" dirty="0"/>
                        <a:t>.3</a:t>
                      </a:r>
                    </a:p>
                  </a:txBody>
                  <a:tcPr/>
                </a:tc>
                <a:tc>
                  <a:txBody>
                    <a:bodyPr/>
                    <a:lstStyle/>
                    <a:p>
                      <a:r>
                        <a:rPr lang="en-US" sz="1100" dirty="0"/>
                        <a:t>.4</a:t>
                      </a:r>
                    </a:p>
                  </a:txBody>
                  <a:tcPr/>
                </a:tc>
                <a:extLst>
                  <a:ext uri="{0D108BD9-81ED-4DB2-BD59-A6C34878D82A}">
                    <a16:rowId xmlns:a16="http://schemas.microsoft.com/office/drawing/2014/main" val="3218127956"/>
                  </a:ext>
                </a:extLst>
              </a:tr>
              <a:tr h="370840">
                <a:tc>
                  <a:txBody>
                    <a:bodyPr/>
                    <a:lstStyle/>
                    <a:p>
                      <a:r>
                        <a:rPr lang="en-US" sz="1100" dirty="0"/>
                        <a:t>Asian</a:t>
                      </a:r>
                    </a:p>
                  </a:txBody>
                  <a:tcPr/>
                </a:tc>
                <a:tc>
                  <a:txBody>
                    <a:bodyPr/>
                    <a:lstStyle/>
                    <a:p>
                      <a:r>
                        <a:rPr lang="en-US" sz="1100" dirty="0"/>
                        <a:t>1.7</a:t>
                      </a:r>
                    </a:p>
                  </a:txBody>
                  <a:tcPr/>
                </a:tc>
                <a:tc>
                  <a:txBody>
                    <a:bodyPr/>
                    <a:lstStyle/>
                    <a:p>
                      <a:r>
                        <a:rPr lang="en-US" sz="1100" dirty="0"/>
                        <a:t>5.6</a:t>
                      </a:r>
                    </a:p>
                  </a:txBody>
                  <a:tcPr/>
                </a:tc>
                <a:tc>
                  <a:txBody>
                    <a:bodyPr/>
                    <a:lstStyle/>
                    <a:p>
                      <a:r>
                        <a:rPr lang="en-US" sz="1100" dirty="0"/>
                        <a:t>3.9</a:t>
                      </a:r>
                    </a:p>
                  </a:txBody>
                  <a:tcPr/>
                </a:tc>
                <a:extLst>
                  <a:ext uri="{0D108BD9-81ED-4DB2-BD59-A6C34878D82A}">
                    <a16:rowId xmlns:a16="http://schemas.microsoft.com/office/drawing/2014/main" val="563784950"/>
                  </a:ext>
                </a:extLst>
              </a:tr>
              <a:tr h="370840">
                <a:tc>
                  <a:txBody>
                    <a:bodyPr/>
                    <a:lstStyle/>
                    <a:p>
                      <a:r>
                        <a:rPr lang="en-US" sz="1100" dirty="0">
                          <a:solidFill>
                            <a:srgbClr val="FF0000"/>
                          </a:solidFill>
                        </a:rPr>
                        <a:t>Black or African American</a:t>
                      </a:r>
                    </a:p>
                  </a:txBody>
                  <a:tcPr/>
                </a:tc>
                <a:tc>
                  <a:txBody>
                    <a:bodyPr/>
                    <a:lstStyle/>
                    <a:p>
                      <a:r>
                        <a:rPr lang="en-US" sz="1100" dirty="0">
                          <a:solidFill>
                            <a:srgbClr val="FF0000"/>
                          </a:solidFill>
                        </a:rPr>
                        <a:t>20.2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rPr>
                        <a:t>8.9</a:t>
                      </a:r>
                    </a:p>
                    <a:p>
                      <a:endParaRPr lang="en-US" sz="1100" dirty="0">
                        <a:solidFill>
                          <a:srgbClr val="FF0000"/>
                        </a:solidFill>
                      </a:endParaRPr>
                    </a:p>
                  </a:txBody>
                  <a:tcPr/>
                </a:tc>
                <a:tc>
                  <a:txBody>
                    <a:bodyPr/>
                    <a:lstStyle/>
                    <a:p>
                      <a:r>
                        <a:rPr lang="en-US" sz="1100" dirty="0">
                          <a:solidFill>
                            <a:srgbClr val="FF0000"/>
                          </a:solidFill>
                        </a:rPr>
                        <a:t>8</a:t>
                      </a:r>
                    </a:p>
                  </a:txBody>
                  <a:tcPr/>
                </a:tc>
                <a:extLst>
                  <a:ext uri="{0D108BD9-81ED-4DB2-BD59-A6C34878D82A}">
                    <a16:rowId xmlns:a16="http://schemas.microsoft.com/office/drawing/2014/main" val="912082231"/>
                  </a:ext>
                </a:extLst>
              </a:tr>
              <a:tr h="370840">
                <a:tc>
                  <a:txBody>
                    <a:bodyPr/>
                    <a:lstStyle/>
                    <a:p>
                      <a:r>
                        <a:rPr lang="en-US" sz="1100" dirty="0"/>
                        <a:t>White</a:t>
                      </a:r>
                    </a:p>
                  </a:txBody>
                  <a:tcPr/>
                </a:tc>
                <a:tc>
                  <a:txBody>
                    <a:bodyPr/>
                    <a:lstStyle/>
                    <a:p>
                      <a:r>
                        <a:rPr lang="en-US" sz="1100" dirty="0"/>
                        <a:t>59.4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76</a:t>
                      </a:r>
                    </a:p>
                    <a:p>
                      <a:endParaRPr lang="en-US" sz="1100" dirty="0"/>
                    </a:p>
                  </a:txBody>
                  <a:tcPr/>
                </a:tc>
                <a:tc>
                  <a:txBody>
                    <a:bodyPr/>
                    <a:lstStyle/>
                    <a:p>
                      <a:r>
                        <a:rPr lang="en-US" sz="1100" dirty="0"/>
                        <a:t>80</a:t>
                      </a:r>
                    </a:p>
                  </a:txBody>
                  <a:tcPr/>
                </a:tc>
                <a:extLst>
                  <a:ext uri="{0D108BD9-81ED-4DB2-BD59-A6C34878D82A}">
                    <a16:rowId xmlns:a16="http://schemas.microsoft.com/office/drawing/2014/main" val="664284569"/>
                  </a:ext>
                </a:extLst>
              </a:tr>
              <a:tr h="370840">
                <a:tc>
                  <a:txBody>
                    <a:bodyPr/>
                    <a:lstStyle/>
                    <a:p>
                      <a:r>
                        <a:rPr lang="en-US" sz="1100" dirty="0">
                          <a:solidFill>
                            <a:srgbClr val="FF0000"/>
                          </a:solidFill>
                        </a:rPr>
                        <a:t>Two or More</a:t>
                      </a:r>
                    </a:p>
                  </a:txBody>
                  <a:tcPr/>
                </a:tc>
                <a:tc>
                  <a:txBody>
                    <a:bodyPr/>
                    <a:lstStyle/>
                    <a:p>
                      <a:r>
                        <a:rPr lang="en-US" sz="1100" dirty="0">
                          <a:solidFill>
                            <a:srgbClr val="FF0000"/>
                          </a:solidFill>
                        </a:rPr>
                        <a:t>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rPr>
                        <a:t>1.8</a:t>
                      </a:r>
                    </a:p>
                    <a:p>
                      <a:endParaRPr lang="en-US" sz="1100" dirty="0">
                        <a:solidFill>
                          <a:srgbClr val="FF0000"/>
                        </a:solidFill>
                      </a:endParaRPr>
                    </a:p>
                  </a:txBody>
                  <a:tcPr/>
                </a:tc>
                <a:tc>
                  <a:txBody>
                    <a:bodyPr/>
                    <a:lstStyle/>
                    <a:p>
                      <a:r>
                        <a:rPr lang="en-US" sz="1100" dirty="0">
                          <a:solidFill>
                            <a:srgbClr val="FF0000"/>
                          </a:solidFill>
                        </a:rPr>
                        <a:t>2</a:t>
                      </a:r>
                    </a:p>
                  </a:txBody>
                  <a:tcPr/>
                </a:tc>
                <a:extLst>
                  <a:ext uri="{0D108BD9-81ED-4DB2-BD59-A6C34878D82A}">
                    <a16:rowId xmlns:a16="http://schemas.microsoft.com/office/drawing/2014/main" val="8810026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45264407"/>
              </p:ext>
            </p:extLst>
          </p:nvPr>
        </p:nvGraphicFramePr>
        <p:xfrm>
          <a:off x="4965385" y="2900702"/>
          <a:ext cx="3901440" cy="1575296"/>
        </p:xfrm>
        <a:graphic>
          <a:graphicData uri="http://schemas.openxmlformats.org/drawingml/2006/table">
            <a:tbl>
              <a:tblPr firstRow="1" bandRow="1">
                <a:tableStyleId>{5C22544A-7EE6-4342-B048-85BDC9FD1C3A}</a:tableStyleId>
              </a:tblPr>
              <a:tblGrid>
                <a:gridCol w="975360">
                  <a:extLst>
                    <a:ext uri="{9D8B030D-6E8A-4147-A177-3AD203B41FA5}">
                      <a16:colId xmlns:a16="http://schemas.microsoft.com/office/drawing/2014/main" val="878411821"/>
                    </a:ext>
                  </a:extLst>
                </a:gridCol>
                <a:gridCol w="975360">
                  <a:extLst>
                    <a:ext uri="{9D8B030D-6E8A-4147-A177-3AD203B41FA5}">
                      <a16:colId xmlns:a16="http://schemas.microsoft.com/office/drawing/2014/main" val="1421527849"/>
                    </a:ext>
                  </a:extLst>
                </a:gridCol>
                <a:gridCol w="975360">
                  <a:extLst>
                    <a:ext uri="{9D8B030D-6E8A-4147-A177-3AD203B41FA5}">
                      <a16:colId xmlns:a16="http://schemas.microsoft.com/office/drawing/2014/main" val="3525155634"/>
                    </a:ext>
                  </a:extLst>
                </a:gridCol>
                <a:gridCol w="975360">
                  <a:extLst>
                    <a:ext uri="{9D8B030D-6E8A-4147-A177-3AD203B41FA5}">
                      <a16:colId xmlns:a16="http://schemas.microsoft.com/office/drawing/2014/main" val="2530760476"/>
                    </a:ext>
                  </a:extLst>
                </a:gridCol>
              </a:tblGrid>
              <a:tr h="833616">
                <a:tc>
                  <a:txBody>
                    <a:bodyPr/>
                    <a:lstStyle/>
                    <a:p>
                      <a:endParaRPr lang="en-US" sz="1100" dirty="0"/>
                    </a:p>
                  </a:txBody>
                  <a:tcPr/>
                </a:tc>
                <a:tc>
                  <a:txBody>
                    <a:bodyPr/>
                    <a:lstStyle/>
                    <a:p>
                      <a:r>
                        <a:rPr lang="en-US" sz="1100" dirty="0"/>
                        <a:t>% Student</a:t>
                      </a:r>
                    </a:p>
                  </a:txBody>
                  <a:tcPr/>
                </a:tc>
                <a:tc>
                  <a:txBody>
                    <a:bodyPr/>
                    <a:lstStyle/>
                    <a:p>
                      <a:r>
                        <a:rPr lang="en-US" sz="1100" dirty="0"/>
                        <a:t>% Faculty (FT)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 Faculty (Combined</a:t>
                      </a:r>
                      <a:r>
                        <a:rPr lang="en-US" sz="1100" baseline="0" dirty="0"/>
                        <a:t> – FT/PT)</a:t>
                      </a:r>
                      <a:endParaRPr lang="en-US" sz="1100" dirty="0"/>
                    </a:p>
                    <a:p>
                      <a:endParaRPr lang="en-US" sz="1100" dirty="0"/>
                    </a:p>
                  </a:txBody>
                  <a:tcPr/>
                </a:tc>
                <a:extLst>
                  <a:ext uri="{0D108BD9-81ED-4DB2-BD59-A6C34878D82A}">
                    <a16:rowId xmlns:a16="http://schemas.microsoft.com/office/drawing/2014/main" val="3777152089"/>
                  </a:ext>
                </a:extLst>
              </a:tr>
              <a:tr h="370840">
                <a:tc>
                  <a:txBody>
                    <a:bodyPr/>
                    <a:lstStyle/>
                    <a:p>
                      <a:r>
                        <a:rPr lang="en-US" sz="1100" dirty="0">
                          <a:solidFill>
                            <a:srgbClr val="FF0000"/>
                          </a:solidFill>
                        </a:rPr>
                        <a:t>Female</a:t>
                      </a:r>
                    </a:p>
                  </a:txBody>
                  <a:tcPr/>
                </a:tc>
                <a:tc>
                  <a:txBody>
                    <a:bodyPr/>
                    <a:lstStyle/>
                    <a:p>
                      <a:r>
                        <a:rPr lang="en-US" sz="1100" dirty="0">
                          <a:solidFill>
                            <a:srgbClr val="FF0000"/>
                          </a:solidFill>
                        </a:rPr>
                        <a:t>61.8</a:t>
                      </a:r>
                    </a:p>
                  </a:txBody>
                  <a:tcPr/>
                </a:tc>
                <a:tc>
                  <a:txBody>
                    <a:bodyPr/>
                    <a:lstStyle/>
                    <a:p>
                      <a:r>
                        <a:rPr lang="en-US" sz="1100" dirty="0">
                          <a:solidFill>
                            <a:srgbClr val="FF0000"/>
                          </a:solidFill>
                        </a:rPr>
                        <a:t>50.3</a:t>
                      </a:r>
                    </a:p>
                  </a:txBody>
                  <a:tcPr/>
                </a:tc>
                <a:tc>
                  <a:txBody>
                    <a:bodyPr/>
                    <a:lstStyle/>
                    <a:p>
                      <a:r>
                        <a:rPr lang="en-US" sz="1100" dirty="0">
                          <a:solidFill>
                            <a:srgbClr val="FF0000"/>
                          </a:solidFill>
                        </a:rPr>
                        <a:t>54.9</a:t>
                      </a:r>
                    </a:p>
                  </a:txBody>
                  <a:tcPr/>
                </a:tc>
                <a:extLst>
                  <a:ext uri="{0D108BD9-81ED-4DB2-BD59-A6C34878D82A}">
                    <a16:rowId xmlns:a16="http://schemas.microsoft.com/office/drawing/2014/main" val="2623951533"/>
                  </a:ext>
                </a:extLst>
              </a:tr>
              <a:tr h="370840">
                <a:tc>
                  <a:txBody>
                    <a:bodyPr/>
                    <a:lstStyle/>
                    <a:p>
                      <a:r>
                        <a:rPr lang="en-US" sz="1100" dirty="0"/>
                        <a:t>Male</a:t>
                      </a:r>
                    </a:p>
                  </a:txBody>
                  <a:tcPr/>
                </a:tc>
                <a:tc>
                  <a:txBody>
                    <a:bodyPr/>
                    <a:lstStyle/>
                    <a:p>
                      <a:r>
                        <a:rPr lang="en-US" sz="1100" dirty="0"/>
                        <a:t>38.2</a:t>
                      </a:r>
                    </a:p>
                  </a:txBody>
                  <a:tcPr/>
                </a:tc>
                <a:tc>
                  <a:txBody>
                    <a:bodyPr/>
                    <a:lstStyle/>
                    <a:p>
                      <a:r>
                        <a:rPr lang="en-US" sz="1100" dirty="0"/>
                        <a:t>49.7</a:t>
                      </a:r>
                    </a:p>
                  </a:txBody>
                  <a:tcPr/>
                </a:tc>
                <a:tc>
                  <a:txBody>
                    <a:bodyPr/>
                    <a:lstStyle/>
                    <a:p>
                      <a:r>
                        <a:rPr lang="en-US" sz="1100" dirty="0"/>
                        <a:t>44.8</a:t>
                      </a:r>
                    </a:p>
                  </a:txBody>
                  <a:tcPr/>
                </a:tc>
                <a:extLst>
                  <a:ext uri="{0D108BD9-81ED-4DB2-BD59-A6C34878D82A}">
                    <a16:rowId xmlns:a16="http://schemas.microsoft.com/office/drawing/2014/main" val="1328431574"/>
                  </a:ext>
                </a:extLst>
              </a:tr>
            </a:tbl>
          </a:graphicData>
        </a:graphic>
      </p:graphicFrame>
      <p:sp>
        <p:nvSpPr>
          <p:cNvPr id="8" name="TextBox 7"/>
          <p:cNvSpPr txBox="1"/>
          <p:nvPr/>
        </p:nvSpPr>
        <p:spPr>
          <a:xfrm>
            <a:off x="457199" y="1765424"/>
            <a:ext cx="8284866" cy="646331"/>
          </a:xfrm>
          <a:prstGeom prst="rect">
            <a:avLst/>
          </a:prstGeom>
          <a:noFill/>
        </p:spPr>
        <p:txBody>
          <a:bodyPr wrap="square" rtlCol="0">
            <a:spAutoFit/>
          </a:bodyPr>
          <a:lstStyle/>
          <a:p>
            <a:r>
              <a:rPr lang="en-US" b="1" i="1" dirty="0"/>
              <a:t>Objective 4.2.1 - Recruit and retain diverse faculty (full-time, part-time) from identified underrepresented groups that mirror student population.</a:t>
            </a:r>
          </a:p>
        </p:txBody>
      </p:sp>
      <p:sp>
        <p:nvSpPr>
          <p:cNvPr id="9" name="TextBox 8"/>
          <p:cNvSpPr txBox="1"/>
          <p:nvPr/>
        </p:nvSpPr>
        <p:spPr>
          <a:xfrm>
            <a:off x="457199" y="6409868"/>
            <a:ext cx="2878854" cy="230832"/>
          </a:xfrm>
          <a:prstGeom prst="rect">
            <a:avLst/>
          </a:prstGeom>
          <a:noFill/>
        </p:spPr>
        <p:txBody>
          <a:bodyPr wrap="square" rtlCol="0">
            <a:spAutoFit/>
          </a:bodyPr>
          <a:lstStyle/>
          <a:p>
            <a:r>
              <a:rPr lang="en-US" sz="900" dirty="0"/>
              <a:t>Source:  HR Data File/Student Data File</a:t>
            </a:r>
          </a:p>
        </p:txBody>
      </p:sp>
    </p:spTree>
    <p:extLst>
      <p:ext uri="{BB962C8B-B14F-4D97-AF65-F5344CB8AC3E}">
        <p14:creationId xmlns:p14="http://schemas.microsoft.com/office/powerpoint/2010/main" val="601604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7299" y="1274163"/>
            <a:ext cx="2256020" cy="2457137"/>
          </a:xfrm>
        </p:spPr>
        <p:txBody>
          <a:bodyPr>
            <a:noAutofit/>
          </a:bodyPr>
          <a:lstStyle/>
          <a:p>
            <a:r>
              <a:rPr lang="en-US" sz="3600" dirty="0"/>
              <a:t>Reviewing and Evaluating Applicants</a:t>
            </a:r>
          </a:p>
        </p:txBody>
      </p:sp>
      <p:pic>
        <p:nvPicPr>
          <p:cNvPr id="8" name="Picture 18"/>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tretch>
            <a:fillRect/>
          </a:stretch>
        </p:blipFill>
        <p:spPr bwMode="auto">
          <a:xfrm>
            <a:off x="4164639" y="1274163"/>
            <a:ext cx="3928166" cy="4639683"/>
          </a:xfrm>
          <a:prstGeom prst="rect">
            <a:avLst/>
          </a:prstGeom>
          <a:noFill/>
        </p:spPr>
      </p:pic>
    </p:spTree>
    <p:extLst>
      <p:ext uri="{BB962C8B-B14F-4D97-AF65-F5344CB8AC3E}">
        <p14:creationId xmlns:p14="http://schemas.microsoft.com/office/powerpoint/2010/main" val="3232526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05" y="389021"/>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3" name="Subtitle 2"/>
          <p:cNvSpPr>
            <a:spLocks noGrp="1"/>
          </p:cNvSpPr>
          <p:nvPr>
            <p:ph idx="1"/>
          </p:nvPr>
        </p:nvSpPr>
        <p:spPr>
          <a:xfrm>
            <a:off x="284813" y="1600199"/>
            <a:ext cx="8720641" cy="4772891"/>
          </a:xfrm>
        </p:spPr>
        <p:txBody>
          <a:bodyPr>
            <a:normAutofit lnSpcReduction="10000"/>
          </a:bodyPr>
          <a:lstStyle/>
          <a:p>
            <a:pPr marL="402336" lvl="1" indent="0" algn="ctr">
              <a:buNone/>
            </a:pPr>
            <a:r>
              <a:rPr lang="en-US" sz="2800" b="1" dirty="0"/>
              <a:t>Implicit (Unconscious) Biases</a:t>
            </a:r>
            <a:endParaRPr lang="en-US" dirty="0"/>
          </a:p>
          <a:p>
            <a:pPr marL="649224" lvl="2" indent="0">
              <a:buNone/>
            </a:pPr>
            <a:endParaRPr lang="en-US" sz="2400" dirty="0"/>
          </a:p>
          <a:p>
            <a:pPr marL="992124" lvl="2" indent="-342900"/>
            <a:r>
              <a:rPr lang="en-US" sz="2400" dirty="0"/>
              <a:t>Attitudes or stereotypes that affect our understanding, actions, and decisions in an unconscious manner.</a:t>
            </a:r>
          </a:p>
          <a:p>
            <a:pPr marL="649224" lvl="2" indent="0">
              <a:buNone/>
            </a:pPr>
            <a:endParaRPr lang="en-US" sz="2400" dirty="0"/>
          </a:p>
          <a:p>
            <a:pPr marL="649224" lvl="2" indent="0">
              <a:buNone/>
            </a:pPr>
            <a:endParaRPr lang="en-US" sz="2400" dirty="0"/>
          </a:p>
          <a:p>
            <a:pPr marL="992124" lvl="2" indent="-342900"/>
            <a:r>
              <a:rPr lang="en-US" sz="2400" dirty="0"/>
              <a:t>Encompasses both favorable and unfavorable assessments.</a:t>
            </a:r>
          </a:p>
          <a:p>
            <a:pPr marL="649224" lvl="2" indent="0">
              <a:buNone/>
            </a:pPr>
            <a:endParaRPr lang="en-US" sz="2400" dirty="0"/>
          </a:p>
          <a:p>
            <a:pPr marL="649224" lvl="2" indent="0">
              <a:buNone/>
            </a:pPr>
            <a:endParaRPr lang="en-US" sz="2400" dirty="0"/>
          </a:p>
          <a:p>
            <a:pPr marL="649224" lvl="2" indent="0">
              <a:buNone/>
            </a:pPr>
            <a:endParaRPr lang="en-US" dirty="0"/>
          </a:p>
          <a:p>
            <a:pPr marL="649224" lvl="2" indent="0">
              <a:buNone/>
            </a:pPr>
            <a:r>
              <a:rPr lang="en-US" sz="1100" dirty="0"/>
              <a:t>The Ohio State University, Kirwan Institute for the Study of Race and Ethnicity</a:t>
            </a:r>
          </a:p>
          <a:p>
            <a:endParaRPr lang="en-US" dirty="0"/>
          </a:p>
        </p:txBody>
      </p:sp>
    </p:spTree>
    <p:extLst>
      <p:ext uri="{BB962C8B-B14F-4D97-AF65-F5344CB8AC3E}">
        <p14:creationId xmlns:p14="http://schemas.microsoft.com/office/powerpoint/2010/main" val="1755205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48255" cy="990600"/>
          </a:xfrm>
        </p:spPr>
        <p:txBody>
          <a:bodyPr>
            <a:normAutofit fontScale="90000"/>
          </a:bodyPr>
          <a:lstStyle/>
          <a:p>
            <a:pPr algn="ctr"/>
            <a:r>
              <a:rPr lang="en-US" u="sng" dirty="0"/>
              <a:t>Improving Diversity, Equity, and Inclusion within the Search/Selection Process</a:t>
            </a:r>
            <a:endParaRPr lang="en-US" dirty="0"/>
          </a:p>
        </p:txBody>
      </p:sp>
      <p:sp>
        <p:nvSpPr>
          <p:cNvPr id="3" name="Subtitle 2"/>
          <p:cNvSpPr>
            <a:spLocks noGrp="1"/>
          </p:cNvSpPr>
          <p:nvPr>
            <p:ph idx="1"/>
          </p:nvPr>
        </p:nvSpPr>
        <p:spPr>
          <a:xfrm>
            <a:off x="284813" y="1600199"/>
            <a:ext cx="8720641" cy="5257801"/>
          </a:xfrm>
        </p:spPr>
        <p:txBody>
          <a:bodyPr>
            <a:normAutofit/>
          </a:bodyPr>
          <a:lstStyle/>
          <a:p>
            <a:pPr marL="402336" lvl="1" indent="0" algn="ctr">
              <a:buNone/>
            </a:pPr>
            <a:r>
              <a:rPr lang="en-US" sz="2800" b="1" dirty="0"/>
              <a:t>Implicit (Unconscious) Biases</a:t>
            </a:r>
            <a:endParaRPr lang="en-US" dirty="0"/>
          </a:p>
          <a:p>
            <a:pPr marL="649224" lvl="2" indent="0">
              <a:buNone/>
            </a:pPr>
            <a:r>
              <a:rPr lang="en-US" sz="2400" dirty="0"/>
              <a:t>Be aware that we develop biases </a:t>
            </a:r>
          </a:p>
          <a:p>
            <a:pPr marL="649224" lvl="2" indent="0">
              <a:buNone/>
            </a:pPr>
            <a:endParaRPr lang="en-US" sz="2400" dirty="0"/>
          </a:p>
          <a:p>
            <a:pPr marL="992124" lvl="2" indent="-342900"/>
            <a:r>
              <a:rPr lang="en-US" sz="2400" dirty="0"/>
              <a:t>Over the course of a lifetime beginning at a very early age through exposure to direct and indirect messages.</a:t>
            </a:r>
          </a:p>
          <a:p>
            <a:pPr marL="649224" lvl="2" indent="0">
              <a:buNone/>
            </a:pPr>
            <a:endParaRPr lang="en-US" dirty="0"/>
          </a:p>
          <a:p>
            <a:pPr marL="649224" lvl="2" indent="0">
              <a:buNone/>
            </a:pPr>
            <a:r>
              <a:rPr lang="en-US" sz="2000" i="1" dirty="0"/>
              <a:t>And that</a:t>
            </a:r>
          </a:p>
          <a:p>
            <a:pPr marL="649224" lvl="2" indent="0">
              <a:buNone/>
            </a:pPr>
            <a:endParaRPr lang="en-US" sz="2000" dirty="0"/>
          </a:p>
          <a:p>
            <a:pPr marL="992124" lvl="2" indent="-342900"/>
            <a:r>
              <a:rPr lang="en-US" sz="2400" dirty="0"/>
              <a:t>The media and news programming are often-cited origins of implicit associations.</a:t>
            </a:r>
          </a:p>
          <a:p>
            <a:pPr marL="649224" lvl="2" indent="0">
              <a:buNone/>
            </a:pPr>
            <a:endParaRPr lang="en-US" dirty="0"/>
          </a:p>
          <a:p>
            <a:pPr marL="649224" lvl="2" indent="0">
              <a:buNone/>
            </a:pPr>
            <a:endParaRPr lang="en-US" dirty="0"/>
          </a:p>
          <a:p>
            <a:pPr marL="649224" lvl="2" indent="0">
              <a:buNone/>
            </a:pPr>
            <a:r>
              <a:rPr lang="en-US" sz="1100" dirty="0"/>
              <a:t>The Ohio State University, Kirwan Institute for the Study of Race and Ethnicity</a:t>
            </a:r>
          </a:p>
        </p:txBody>
      </p:sp>
    </p:spTree>
    <p:extLst>
      <p:ext uri="{BB962C8B-B14F-4D97-AF65-F5344CB8AC3E}">
        <p14:creationId xmlns:p14="http://schemas.microsoft.com/office/powerpoint/2010/main" val="1512330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7">
      <a:dk1>
        <a:srgbClr val="292934"/>
      </a:dk1>
      <a:lt1>
        <a:srgbClr val="FFFFFF"/>
      </a:lt1>
      <a:dk2>
        <a:srgbClr val="C41E3A"/>
      </a:dk2>
      <a:lt2>
        <a:srgbClr val="F3F2DC"/>
      </a:lt2>
      <a:accent1>
        <a:srgbClr val="ADAFAA"/>
      </a:accent1>
      <a:accent2>
        <a:srgbClr val="FEE01E"/>
      </a:accent2>
      <a:accent3>
        <a:srgbClr val="64CBC8"/>
      </a:accent3>
      <a:accent4>
        <a:srgbClr val="4C5A6A"/>
      </a:accent4>
      <a:accent5>
        <a:srgbClr val="808DA0"/>
      </a:accent5>
      <a:accent6>
        <a:srgbClr val="79463D"/>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08D09DE528B34C8C880D2CE3D985E8" ma:contentTypeVersion="15" ma:contentTypeDescription="Create a new document." ma:contentTypeScope="" ma:versionID="7177e0e5967b785317c19464c4c009ae">
  <xsd:schema xmlns:xsd="http://www.w3.org/2001/XMLSchema" xmlns:xs="http://www.w3.org/2001/XMLSchema" xmlns:p="http://schemas.microsoft.com/office/2006/metadata/properties" xmlns:ns1="http://schemas.microsoft.com/sharepoint/v3" xmlns:ns3="55d828e4-3ccb-4613-90b4-6448c0dc0f32" xmlns:ns4="14da6513-f7ae-4c4d-935e-f16c6f45b91b" targetNamespace="http://schemas.microsoft.com/office/2006/metadata/properties" ma:root="true" ma:fieldsID="2455f0a51d5816174ff357fb217f9ce3" ns1:_="" ns3:_="" ns4:_="">
    <xsd:import namespace="http://schemas.microsoft.com/sharepoint/v3"/>
    <xsd:import namespace="55d828e4-3ccb-4613-90b4-6448c0dc0f32"/>
    <xsd:import namespace="14da6513-f7ae-4c4d-935e-f16c6f45b91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MediaLengthInSeconds" minOccurs="0"/>
                <xsd:element ref="ns1:_ip_UnifiedCompliancePolicyProperties" minOccurs="0"/>
                <xsd:element ref="ns1:_ip_UnifiedCompliancePolicyUIActio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d828e4-3ccb-4613-90b4-6448c0dc0f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9" nillable="true" ma:displayName="Tags" ma:internalName="MediaServiceAutoTag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da6513-f7ae-4c4d-935e-f16c6f45b91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76B67B4-D840-412A-A569-551493D040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5d828e4-3ccb-4613-90b4-6448c0dc0f32"/>
    <ds:schemaRef ds:uri="14da6513-f7ae-4c4d-935e-f16c6f45b9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EFFB67-D811-4BFA-88FC-06242E888269}">
  <ds:schemaRefs>
    <ds:schemaRef ds:uri="http://schemas.microsoft.com/sharepoint/v3/contenttype/forms"/>
  </ds:schemaRefs>
</ds:datastoreItem>
</file>

<file path=customXml/itemProps3.xml><?xml version="1.0" encoding="utf-8"?>
<ds:datastoreItem xmlns:ds="http://schemas.openxmlformats.org/officeDocument/2006/customXml" ds:itemID="{0EAA38EC-0253-49B2-A846-23C21B1F96E1}">
  <ds:schemaRefs>
    <ds:schemaRef ds:uri="http://purl.org/dc/dcmitype/"/>
    <ds:schemaRef ds:uri="http://www.w3.org/XML/1998/namespace"/>
    <ds:schemaRef ds:uri="http://schemas.microsoft.com/sharepoint/v3"/>
    <ds:schemaRef ds:uri="55d828e4-3ccb-4613-90b4-6448c0dc0f32"/>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14da6513-f7ae-4c4d-935e-f16c6f45b91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Clarity.thmx</Template>
  <TotalTime>2192</TotalTime>
  <Words>3808</Words>
  <Application>Microsoft Office PowerPoint</Application>
  <PresentationFormat>On-screen Show (4:3)</PresentationFormat>
  <Paragraphs>515</Paragraphs>
  <Slides>37</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Arial Narrow</vt:lpstr>
      <vt:lpstr>Calibri</vt:lpstr>
      <vt:lpstr>Calisto MT</vt:lpstr>
      <vt:lpstr>Gotham Book</vt:lpstr>
      <vt:lpstr>Gotham Medium</vt:lpstr>
      <vt:lpstr>Times New Roman</vt:lpstr>
      <vt:lpstr>Clarity</vt:lpstr>
      <vt:lpstr>Staff Hiring Process: The Search Committee</vt:lpstr>
      <vt:lpstr>The Legal Foundations of the Recruitment and Search Process</vt:lpstr>
      <vt:lpstr>The Legal Foundations of the Recruitment and Search Process (cont.)</vt:lpstr>
      <vt:lpstr>The Business Case for Diversity</vt:lpstr>
      <vt:lpstr>The Business Case for Diversity (cont.) University Strategic Plan Goal 4: Diversity</vt:lpstr>
      <vt:lpstr>University Strategic Plan Goal 4: Diversity How are we Doing?</vt:lpstr>
      <vt:lpstr>Reviewing and Evaluating Applicants</vt:lpstr>
      <vt:lpstr>Improving Diversity, Equity, and Inclusion within the Search/Selection Process</vt:lpstr>
      <vt:lpstr>Improving Diversity, Equity, and Inclusion within the Search/Selection Process</vt:lpstr>
      <vt:lpstr>Improving Diversity, Equity, and Inclusion within the Search/Selection Process</vt:lpstr>
      <vt:lpstr>Improving Diversity, Equity, and Inclusion within the Search/Selection Process</vt:lpstr>
      <vt:lpstr>Improving Diversity, Equity, and Inclusion within the Search/Selection Process</vt:lpstr>
      <vt:lpstr>Improving Diversity, Equity, and Inclusion within the Search/Selection Process</vt:lpstr>
      <vt:lpstr>Improving Diversity, Equity, and Inclusion within the Search/Selection Process</vt:lpstr>
      <vt:lpstr>Improving Diversity, Equity, and Inclusion within the Search/Selection Process</vt:lpstr>
      <vt:lpstr>Improving Diversity, Equity, and Inclusion within the Search/Selection Process</vt:lpstr>
      <vt:lpstr>Duties of the Search Committee</vt:lpstr>
      <vt:lpstr>PowerPoint Presentation</vt:lpstr>
      <vt:lpstr>Duties of the Search Committee: Initial Interviews</vt:lpstr>
      <vt:lpstr>Duties of the Search Committee: Initial Interviews</vt:lpstr>
      <vt:lpstr>Search Committee Interview Evaluation Form</vt:lpstr>
      <vt:lpstr>Duties of the Search Committee: Final Interviews</vt:lpstr>
      <vt:lpstr>Reference Check Form</vt:lpstr>
      <vt:lpstr> Duties of the Search Committee: Final Interviews</vt:lpstr>
      <vt:lpstr>Search Committee Interview Evaluation Form</vt:lpstr>
      <vt:lpstr>The Structured Interview Initial and Final</vt:lpstr>
      <vt:lpstr>The Structured Interview Initial and Final (cont.)</vt:lpstr>
      <vt:lpstr>Teaching Observation Comment Form</vt:lpstr>
      <vt:lpstr>Presentation/Research Seminar Comment Form</vt:lpstr>
      <vt:lpstr>Open Forum Comment Form</vt:lpstr>
      <vt:lpstr>Recommendation</vt:lpstr>
      <vt:lpstr>Recommendation</vt:lpstr>
      <vt:lpstr>Documentation</vt:lpstr>
      <vt:lpstr>Documentation</vt:lpstr>
      <vt:lpstr>Documentation</vt:lpstr>
      <vt:lpstr>Contact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MarkKeele</dc:creator>
  <cp:lastModifiedBy>Williams, LaNeeca R.</cp:lastModifiedBy>
  <cp:revision>80</cp:revision>
  <cp:lastPrinted>2020-11-12T00:19:26Z</cp:lastPrinted>
  <dcterms:created xsi:type="dcterms:W3CDTF">2018-04-13T18:38:35Z</dcterms:created>
  <dcterms:modified xsi:type="dcterms:W3CDTF">2022-01-18T20:44:26Z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0x010100C608D09DE528B34C8C880D2CE3D985E8</vt:lpwstr>
  </property>
</Properties>
</file>